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256" r:id="rId2"/>
    <p:sldId id="260" r:id="rId3"/>
    <p:sldId id="257" r:id="rId4"/>
    <p:sldId id="261" r:id="rId5"/>
    <p:sldId id="263" r:id="rId6"/>
    <p:sldId id="262" r:id="rId7"/>
    <p:sldId id="265" r:id="rId8"/>
    <p:sldId id="266" r:id="rId9"/>
    <p:sldId id="267" r:id="rId10"/>
    <p:sldId id="268" r:id="rId11"/>
    <p:sldId id="271" r:id="rId12"/>
    <p:sldId id="272" r:id="rId13"/>
    <p:sldId id="273" r:id="rId14"/>
    <p:sldId id="274" r:id="rId15"/>
    <p:sldId id="276" r:id="rId16"/>
    <p:sldId id="275" r:id="rId17"/>
    <p:sldId id="277" r:id="rId18"/>
    <p:sldId id="278" r:id="rId19"/>
    <p:sldId id="279" r:id="rId20"/>
    <p:sldId id="280" r:id="rId21"/>
    <p:sldId id="281" r:id="rId22"/>
    <p:sldId id="282" r:id="rId23"/>
    <p:sldId id="291" r:id="rId24"/>
    <p:sldId id="292" r:id="rId25"/>
    <p:sldId id="293" r:id="rId26"/>
    <p:sldId id="294" r:id="rId27"/>
    <p:sldId id="295" r:id="rId28"/>
    <p:sldId id="296" r:id="rId29"/>
    <p:sldId id="259" r:id="rId30"/>
    <p:sldId id="258" r:id="rId31"/>
    <p:sldId id="297" r:id="rId32"/>
    <p:sldId id="264" r:id="rId33"/>
    <p:sldId id="298" r:id="rId34"/>
    <p:sldId id="270" r:id="rId35"/>
    <p:sldId id="284" r:id="rId36"/>
    <p:sldId id="299" r:id="rId37"/>
    <p:sldId id="269" r:id="rId38"/>
    <p:sldId id="300" r:id="rId39"/>
    <p:sldId id="286" r:id="rId40"/>
    <p:sldId id="301" r:id="rId41"/>
    <p:sldId id="303" r:id="rId42"/>
    <p:sldId id="283" r:id="rId43"/>
    <p:sldId id="302" r:id="rId44"/>
    <p:sldId id="306" r:id="rId45"/>
    <p:sldId id="287" r:id="rId46"/>
    <p:sldId id="288" r:id="rId47"/>
    <p:sldId id="289" r:id="rId48"/>
    <p:sldId id="290" r:id="rId49"/>
    <p:sldId id="304" r:id="rId50"/>
    <p:sldId id="307" r:id="rId51"/>
    <p:sldId id="305"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snapToObjects="1">
      <p:cViewPr varScale="1">
        <p:scale>
          <a:sx n="109" d="100"/>
          <a:sy n="109" d="100"/>
        </p:scale>
        <p:origin x="680"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25T21:27:42.901" idx="3">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8-23T16:31:37.174" idx="1">
    <p:pos x="10" y="10"/>
    <p:text/>
    <p:extLst>
      <p:ext uri="{C676402C-5697-4E1C-873F-D02D1690AC5C}">
        <p15:threadingInfo xmlns:p15="http://schemas.microsoft.com/office/powerpoint/2012/main" timeZoneBias="240"/>
      </p:ext>
    </p:extLst>
  </p:cm>
  <p:cm authorId="1" dt="2019-08-23T16:31:59.532" idx="2">
    <p:pos x="106" y="106"/>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D9226-B08A-C145-83C1-8A581E9DD6D0}" type="datetimeFigureOut">
              <a:rPr lang="en-US" smtClean="0"/>
              <a:t>8/26/19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947E5E-2D1D-BD41-88BE-5022E0779375}" type="slidenum">
              <a:rPr lang="en-US" smtClean="0"/>
              <a:t>‹#›</a:t>
            </a:fld>
            <a:endParaRPr lang="en-US"/>
          </a:p>
        </p:txBody>
      </p:sp>
    </p:spTree>
    <p:extLst>
      <p:ext uri="{BB962C8B-B14F-4D97-AF65-F5344CB8AC3E}">
        <p14:creationId xmlns:p14="http://schemas.microsoft.com/office/powerpoint/2010/main" val="730709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7E5E-2D1D-BD41-88BE-5022E0779375}" type="slidenum">
              <a:rPr lang="en-US" smtClean="0"/>
              <a:t>13</a:t>
            </a:fld>
            <a:endParaRPr lang="en-US"/>
          </a:p>
        </p:txBody>
      </p:sp>
    </p:spTree>
    <p:extLst>
      <p:ext uri="{BB962C8B-B14F-4D97-AF65-F5344CB8AC3E}">
        <p14:creationId xmlns:p14="http://schemas.microsoft.com/office/powerpoint/2010/main" val="3290478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7E5E-2D1D-BD41-88BE-5022E0779375}" type="slidenum">
              <a:rPr lang="en-US" smtClean="0"/>
              <a:t>48</a:t>
            </a:fld>
            <a:endParaRPr lang="en-US"/>
          </a:p>
        </p:txBody>
      </p:sp>
    </p:spTree>
    <p:extLst>
      <p:ext uri="{BB962C8B-B14F-4D97-AF65-F5344CB8AC3E}">
        <p14:creationId xmlns:p14="http://schemas.microsoft.com/office/powerpoint/2010/main" val="2297972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7E5E-2D1D-BD41-88BE-5022E0779375}" type="slidenum">
              <a:rPr lang="en-US" smtClean="0"/>
              <a:t>14</a:t>
            </a:fld>
            <a:endParaRPr lang="en-US"/>
          </a:p>
        </p:txBody>
      </p:sp>
    </p:spTree>
    <p:extLst>
      <p:ext uri="{BB962C8B-B14F-4D97-AF65-F5344CB8AC3E}">
        <p14:creationId xmlns:p14="http://schemas.microsoft.com/office/powerpoint/2010/main" val="2207619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7E5E-2D1D-BD41-88BE-5022E0779375}" type="slidenum">
              <a:rPr lang="en-US" smtClean="0"/>
              <a:t>15</a:t>
            </a:fld>
            <a:endParaRPr lang="en-US"/>
          </a:p>
        </p:txBody>
      </p:sp>
    </p:spTree>
    <p:extLst>
      <p:ext uri="{BB962C8B-B14F-4D97-AF65-F5344CB8AC3E}">
        <p14:creationId xmlns:p14="http://schemas.microsoft.com/office/powerpoint/2010/main" val="2021532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7E5E-2D1D-BD41-88BE-5022E0779375}" type="slidenum">
              <a:rPr lang="en-US" smtClean="0"/>
              <a:t>16</a:t>
            </a:fld>
            <a:endParaRPr lang="en-US"/>
          </a:p>
        </p:txBody>
      </p:sp>
    </p:spTree>
    <p:extLst>
      <p:ext uri="{BB962C8B-B14F-4D97-AF65-F5344CB8AC3E}">
        <p14:creationId xmlns:p14="http://schemas.microsoft.com/office/powerpoint/2010/main" val="327270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7E5E-2D1D-BD41-88BE-5022E0779375}" type="slidenum">
              <a:rPr lang="en-US" smtClean="0"/>
              <a:t>17</a:t>
            </a:fld>
            <a:endParaRPr lang="en-US"/>
          </a:p>
        </p:txBody>
      </p:sp>
    </p:spTree>
    <p:extLst>
      <p:ext uri="{BB962C8B-B14F-4D97-AF65-F5344CB8AC3E}">
        <p14:creationId xmlns:p14="http://schemas.microsoft.com/office/powerpoint/2010/main" val="3909058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7E5E-2D1D-BD41-88BE-5022E0779375}" type="slidenum">
              <a:rPr lang="en-US" smtClean="0"/>
              <a:t>18</a:t>
            </a:fld>
            <a:endParaRPr lang="en-US"/>
          </a:p>
        </p:txBody>
      </p:sp>
    </p:spTree>
    <p:extLst>
      <p:ext uri="{BB962C8B-B14F-4D97-AF65-F5344CB8AC3E}">
        <p14:creationId xmlns:p14="http://schemas.microsoft.com/office/powerpoint/2010/main" val="1650929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7E5E-2D1D-BD41-88BE-5022E0779375}" type="slidenum">
              <a:rPr lang="en-US" smtClean="0"/>
              <a:t>22</a:t>
            </a:fld>
            <a:endParaRPr lang="en-US"/>
          </a:p>
        </p:txBody>
      </p:sp>
    </p:spTree>
    <p:extLst>
      <p:ext uri="{BB962C8B-B14F-4D97-AF65-F5344CB8AC3E}">
        <p14:creationId xmlns:p14="http://schemas.microsoft.com/office/powerpoint/2010/main" val="197295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7E5E-2D1D-BD41-88BE-5022E0779375}" type="slidenum">
              <a:rPr lang="en-US" smtClean="0"/>
              <a:t>25</a:t>
            </a:fld>
            <a:endParaRPr lang="en-US"/>
          </a:p>
        </p:txBody>
      </p:sp>
    </p:spTree>
    <p:extLst>
      <p:ext uri="{BB962C8B-B14F-4D97-AF65-F5344CB8AC3E}">
        <p14:creationId xmlns:p14="http://schemas.microsoft.com/office/powerpoint/2010/main" val="2243354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947E5E-2D1D-BD41-88BE-5022E0779375}" type="slidenum">
              <a:rPr lang="en-US" smtClean="0"/>
              <a:t>29</a:t>
            </a:fld>
            <a:endParaRPr lang="en-US"/>
          </a:p>
        </p:txBody>
      </p:sp>
    </p:spTree>
    <p:extLst>
      <p:ext uri="{BB962C8B-B14F-4D97-AF65-F5344CB8AC3E}">
        <p14:creationId xmlns:p14="http://schemas.microsoft.com/office/powerpoint/2010/main" val="722293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BBE949-7E46-8D44-9CBB-F588807BABE9}" type="datetime1">
              <a:rPr lang="en-US" smtClean="0"/>
              <a:t>8/26/19</a:t>
            </a:fld>
            <a:endParaRPr lang="en-US"/>
          </a:p>
        </p:txBody>
      </p:sp>
      <p:sp>
        <p:nvSpPr>
          <p:cNvPr id="5" name="Footer Placeholder 4"/>
          <p:cNvSpPr>
            <a:spLocks noGrp="1"/>
          </p:cNvSpPr>
          <p:nvPr>
            <p:ph type="ftr" sz="quarter" idx="11"/>
          </p:nvPr>
        </p:nvSpPr>
        <p:spPr/>
        <p:txBody>
          <a:bodyPr/>
          <a:lstStyle/>
          <a:p>
            <a:r>
              <a:rPr lang="en-US"/>
              <a:t>Prof. Bei Xiao  Deep Learning in Vision, CSC496, August 26, 2019</a:t>
            </a:r>
          </a:p>
        </p:txBody>
      </p:sp>
      <p:sp>
        <p:nvSpPr>
          <p:cNvPr id="6" name="Slide Number Placeholder 5"/>
          <p:cNvSpPr>
            <a:spLocks noGrp="1"/>
          </p:cNvSpPr>
          <p:nvPr>
            <p:ph type="sldNum" sz="quarter" idx="12"/>
          </p:nvPr>
        </p:nvSpPr>
        <p:spPr/>
        <p:txBody>
          <a:bodyPr/>
          <a:lstStyle/>
          <a:p>
            <a:fld id="{23213AA6-DD48-C149-8127-3FAE32D64004}" type="slidenum">
              <a:rPr lang="en-US" smtClean="0"/>
              <a:t>‹#›</a:t>
            </a:fld>
            <a:endParaRPr lang="en-US"/>
          </a:p>
        </p:txBody>
      </p:sp>
    </p:spTree>
    <p:extLst>
      <p:ext uri="{BB962C8B-B14F-4D97-AF65-F5344CB8AC3E}">
        <p14:creationId xmlns:p14="http://schemas.microsoft.com/office/powerpoint/2010/main" val="171894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B7C1BD-94F7-194B-81DD-156B64FB721F}" type="datetime1">
              <a:rPr lang="en-US" smtClean="0"/>
              <a:t>8/26/19</a:t>
            </a:fld>
            <a:endParaRPr lang="en-US"/>
          </a:p>
        </p:txBody>
      </p:sp>
      <p:sp>
        <p:nvSpPr>
          <p:cNvPr id="5" name="Footer Placeholder 4"/>
          <p:cNvSpPr>
            <a:spLocks noGrp="1"/>
          </p:cNvSpPr>
          <p:nvPr>
            <p:ph type="ftr" sz="quarter" idx="11"/>
          </p:nvPr>
        </p:nvSpPr>
        <p:spPr/>
        <p:txBody>
          <a:bodyPr/>
          <a:lstStyle/>
          <a:p>
            <a:r>
              <a:rPr lang="en-US"/>
              <a:t>Prof. Bei Xiao  Deep Learning in Vision, CSC496, August 26, 2019</a:t>
            </a:r>
          </a:p>
        </p:txBody>
      </p:sp>
      <p:sp>
        <p:nvSpPr>
          <p:cNvPr id="6" name="Slide Number Placeholder 5"/>
          <p:cNvSpPr>
            <a:spLocks noGrp="1"/>
          </p:cNvSpPr>
          <p:nvPr>
            <p:ph type="sldNum" sz="quarter" idx="12"/>
          </p:nvPr>
        </p:nvSpPr>
        <p:spPr/>
        <p:txBody>
          <a:bodyPr/>
          <a:lstStyle/>
          <a:p>
            <a:fld id="{23213AA6-DD48-C149-8127-3FAE32D64004}" type="slidenum">
              <a:rPr lang="en-US" smtClean="0"/>
              <a:t>‹#›</a:t>
            </a:fld>
            <a:endParaRPr lang="en-US"/>
          </a:p>
        </p:txBody>
      </p:sp>
    </p:spTree>
    <p:extLst>
      <p:ext uri="{BB962C8B-B14F-4D97-AF65-F5344CB8AC3E}">
        <p14:creationId xmlns:p14="http://schemas.microsoft.com/office/powerpoint/2010/main" val="3267718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E8D82A-B462-4C43-B1CE-9E6175163979}" type="datetime1">
              <a:rPr lang="en-US" smtClean="0"/>
              <a:t>8/26/19</a:t>
            </a:fld>
            <a:endParaRPr lang="en-US"/>
          </a:p>
        </p:txBody>
      </p:sp>
      <p:sp>
        <p:nvSpPr>
          <p:cNvPr id="5" name="Footer Placeholder 4"/>
          <p:cNvSpPr>
            <a:spLocks noGrp="1"/>
          </p:cNvSpPr>
          <p:nvPr>
            <p:ph type="ftr" sz="quarter" idx="11"/>
          </p:nvPr>
        </p:nvSpPr>
        <p:spPr/>
        <p:txBody>
          <a:bodyPr/>
          <a:lstStyle/>
          <a:p>
            <a:r>
              <a:rPr lang="en-US"/>
              <a:t>Prof. Bei Xiao  Deep Learning in Vision, CSC496, August 26, 2019</a:t>
            </a:r>
          </a:p>
        </p:txBody>
      </p:sp>
      <p:sp>
        <p:nvSpPr>
          <p:cNvPr id="6" name="Slide Number Placeholder 5"/>
          <p:cNvSpPr>
            <a:spLocks noGrp="1"/>
          </p:cNvSpPr>
          <p:nvPr>
            <p:ph type="sldNum" sz="quarter" idx="12"/>
          </p:nvPr>
        </p:nvSpPr>
        <p:spPr/>
        <p:txBody>
          <a:bodyPr/>
          <a:lstStyle/>
          <a:p>
            <a:fld id="{23213AA6-DD48-C149-8127-3FAE32D64004}" type="slidenum">
              <a:rPr lang="en-US" smtClean="0"/>
              <a:t>‹#›</a:t>
            </a:fld>
            <a:endParaRPr lang="en-US"/>
          </a:p>
        </p:txBody>
      </p:sp>
    </p:spTree>
    <p:extLst>
      <p:ext uri="{BB962C8B-B14F-4D97-AF65-F5344CB8AC3E}">
        <p14:creationId xmlns:p14="http://schemas.microsoft.com/office/powerpoint/2010/main" val="614519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FA0C29-4389-384A-8543-FE1229440DAC}" type="datetime1">
              <a:rPr lang="en-US" smtClean="0"/>
              <a:t>8/26/19</a:t>
            </a:fld>
            <a:endParaRPr lang="en-US"/>
          </a:p>
        </p:txBody>
      </p:sp>
      <p:sp>
        <p:nvSpPr>
          <p:cNvPr id="5" name="Footer Placeholder 4"/>
          <p:cNvSpPr>
            <a:spLocks noGrp="1"/>
          </p:cNvSpPr>
          <p:nvPr>
            <p:ph type="ftr" sz="quarter" idx="11"/>
          </p:nvPr>
        </p:nvSpPr>
        <p:spPr/>
        <p:txBody>
          <a:bodyPr/>
          <a:lstStyle/>
          <a:p>
            <a:r>
              <a:rPr lang="en-US"/>
              <a:t>Prof. Bei Xiao  Deep Learning in Vision, CSC496, August 26, 2019</a:t>
            </a:r>
          </a:p>
        </p:txBody>
      </p:sp>
      <p:sp>
        <p:nvSpPr>
          <p:cNvPr id="6" name="Slide Number Placeholder 5"/>
          <p:cNvSpPr>
            <a:spLocks noGrp="1"/>
          </p:cNvSpPr>
          <p:nvPr>
            <p:ph type="sldNum" sz="quarter" idx="12"/>
          </p:nvPr>
        </p:nvSpPr>
        <p:spPr/>
        <p:txBody>
          <a:bodyPr/>
          <a:lstStyle/>
          <a:p>
            <a:fld id="{23213AA6-DD48-C149-8127-3FAE32D64004}" type="slidenum">
              <a:rPr lang="en-US" smtClean="0"/>
              <a:t>‹#›</a:t>
            </a:fld>
            <a:endParaRPr lang="en-US"/>
          </a:p>
        </p:txBody>
      </p:sp>
    </p:spTree>
    <p:extLst>
      <p:ext uri="{BB962C8B-B14F-4D97-AF65-F5344CB8AC3E}">
        <p14:creationId xmlns:p14="http://schemas.microsoft.com/office/powerpoint/2010/main" val="2011426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CE57DD-B9DC-B64E-A3F1-90D4E1E87BD4}" type="datetime1">
              <a:rPr lang="en-US" smtClean="0"/>
              <a:t>8/26/19</a:t>
            </a:fld>
            <a:endParaRPr lang="en-US"/>
          </a:p>
        </p:txBody>
      </p:sp>
      <p:sp>
        <p:nvSpPr>
          <p:cNvPr id="5" name="Footer Placeholder 4"/>
          <p:cNvSpPr>
            <a:spLocks noGrp="1"/>
          </p:cNvSpPr>
          <p:nvPr>
            <p:ph type="ftr" sz="quarter" idx="11"/>
          </p:nvPr>
        </p:nvSpPr>
        <p:spPr/>
        <p:txBody>
          <a:bodyPr/>
          <a:lstStyle/>
          <a:p>
            <a:r>
              <a:rPr lang="en-US"/>
              <a:t>Prof. Bei Xiao  Deep Learning in Vision, CSC496, August 26, 2019</a:t>
            </a:r>
          </a:p>
        </p:txBody>
      </p:sp>
      <p:sp>
        <p:nvSpPr>
          <p:cNvPr id="6" name="Slide Number Placeholder 5"/>
          <p:cNvSpPr>
            <a:spLocks noGrp="1"/>
          </p:cNvSpPr>
          <p:nvPr>
            <p:ph type="sldNum" sz="quarter" idx="12"/>
          </p:nvPr>
        </p:nvSpPr>
        <p:spPr/>
        <p:txBody>
          <a:bodyPr/>
          <a:lstStyle/>
          <a:p>
            <a:fld id="{23213AA6-DD48-C149-8127-3FAE32D64004}" type="slidenum">
              <a:rPr lang="en-US" smtClean="0"/>
              <a:t>‹#›</a:t>
            </a:fld>
            <a:endParaRPr lang="en-US"/>
          </a:p>
        </p:txBody>
      </p:sp>
    </p:spTree>
    <p:extLst>
      <p:ext uri="{BB962C8B-B14F-4D97-AF65-F5344CB8AC3E}">
        <p14:creationId xmlns:p14="http://schemas.microsoft.com/office/powerpoint/2010/main" val="336938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C174FB-E43B-4E45-93C6-6B18DBCDDE43}" type="datetime1">
              <a:rPr lang="en-US" smtClean="0"/>
              <a:t>8/26/19</a:t>
            </a:fld>
            <a:endParaRPr lang="en-US"/>
          </a:p>
        </p:txBody>
      </p:sp>
      <p:sp>
        <p:nvSpPr>
          <p:cNvPr id="6" name="Footer Placeholder 5"/>
          <p:cNvSpPr>
            <a:spLocks noGrp="1"/>
          </p:cNvSpPr>
          <p:nvPr>
            <p:ph type="ftr" sz="quarter" idx="11"/>
          </p:nvPr>
        </p:nvSpPr>
        <p:spPr/>
        <p:txBody>
          <a:bodyPr/>
          <a:lstStyle/>
          <a:p>
            <a:r>
              <a:rPr lang="en-US"/>
              <a:t>Prof. Bei Xiao  Deep Learning in Vision, CSC496, August 26, 2019</a:t>
            </a:r>
          </a:p>
        </p:txBody>
      </p:sp>
      <p:sp>
        <p:nvSpPr>
          <p:cNvPr id="7" name="Slide Number Placeholder 6"/>
          <p:cNvSpPr>
            <a:spLocks noGrp="1"/>
          </p:cNvSpPr>
          <p:nvPr>
            <p:ph type="sldNum" sz="quarter" idx="12"/>
          </p:nvPr>
        </p:nvSpPr>
        <p:spPr/>
        <p:txBody>
          <a:bodyPr/>
          <a:lstStyle/>
          <a:p>
            <a:fld id="{23213AA6-DD48-C149-8127-3FAE32D64004}" type="slidenum">
              <a:rPr lang="en-US" smtClean="0"/>
              <a:t>‹#›</a:t>
            </a:fld>
            <a:endParaRPr lang="en-US"/>
          </a:p>
        </p:txBody>
      </p:sp>
    </p:spTree>
    <p:extLst>
      <p:ext uri="{BB962C8B-B14F-4D97-AF65-F5344CB8AC3E}">
        <p14:creationId xmlns:p14="http://schemas.microsoft.com/office/powerpoint/2010/main" val="396486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5F487A-D46C-9B41-96F9-1EBFF07BAD16}" type="datetime1">
              <a:rPr lang="en-US" smtClean="0"/>
              <a:t>8/26/19</a:t>
            </a:fld>
            <a:endParaRPr lang="en-US"/>
          </a:p>
        </p:txBody>
      </p:sp>
      <p:sp>
        <p:nvSpPr>
          <p:cNvPr id="8" name="Footer Placeholder 7"/>
          <p:cNvSpPr>
            <a:spLocks noGrp="1"/>
          </p:cNvSpPr>
          <p:nvPr>
            <p:ph type="ftr" sz="quarter" idx="11"/>
          </p:nvPr>
        </p:nvSpPr>
        <p:spPr/>
        <p:txBody>
          <a:bodyPr/>
          <a:lstStyle/>
          <a:p>
            <a:r>
              <a:rPr lang="en-US"/>
              <a:t>Prof. Bei Xiao  Deep Learning in Vision, CSC496, August 26, 2019</a:t>
            </a:r>
          </a:p>
        </p:txBody>
      </p:sp>
      <p:sp>
        <p:nvSpPr>
          <p:cNvPr id="9" name="Slide Number Placeholder 8"/>
          <p:cNvSpPr>
            <a:spLocks noGrp="1"/>
          </p:cNvSpPr>
          <p:nvPr>
            <p:ph type="sldNum" sz="quarter" idx="12"/>
          </p:nvPr>
        </p:nvSpPr>
        <p:spPr/>
        <p:txBody>
          <a:bodyPr/>
          <a:lstStyle/>
          <a:p>
            <a:fld id="{23213AA6-DD48-C149-8127-3FAE32D64004}" type="slidenum">
              <a:rPr lang="en-US" smtClean="0"/>
              <a:t>‹#›</a:t>
            </a:fld>
            <a:endParaRPr lang="en-US"/>
          </a:p>
        </p:txBody>
      </p:sp>
    </p:spTree>
    <p:extLst>
      <p:ext uri="{BB962C8B-B14F-4D97-AF65-F5344CB8AC3E}">
        <p14:creationId xmlns:p14="http://schemas.microsoft.com/office/powerpoint/2010/main" val="3594682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B9CC0B-7BF0-FE42-81CA-1A50D0201516}" type="datetime1">
              <a:rPr lang="en-US" smtClean="0"/>
              <a:t>8/26/19</a:t>
            </a:fld>
            <a:endParaRPr lang="en-US"/>
          </a:p>
        </p:txBody>
      </p:sp>
      <p:sp>
        <p:nvSpPr>
          <p:cNvPr id="4" name="Footer Placeholder 3"/>
          <p:cNvSpPr>
            <a:spLocks noGrp="1"/>
          </p:cNvSpPr>
          <p:nvPr>
            <p:ph type="ftr" sz="quarter" idx="11"/>
          </p:nvPr>
        </p:nvSpPr>
        <p:spPr/>
        <p:txBody>
          <a:bodyPr/>
          <a:lstStyle/>
          <a:p>
            <a:r>
              <a:rPr lang="en-US"/>
              <a:t>Prof. Bei Xiao  Deep Learning in Vision, CSC496, August 26, 2019</a:t>
            </a:r>
          </a:p>
        </p:txBody>
      </p:sp>
      <p:sp>
        <p:nvSpPr>
          <p:cNvPr id="5" name="Slide Number Placeholder 4"/>
          <p:cNvSpPr>
            <a:spLocks noGrp="1"/>
          </p:cNvSpPr>
          <p:nvPr>
            <p:ph type="sldNum" sz="quarter" idx="12"/>
          </p:nvPr>
        </p:nvSpPr>
        <p:spPr/>
        <p:txBody>
          <a:bodyPr/>
          <a:lstStyle/>
          <a:p>
            <a:fld id="{23213AA6-DD48-C149-8127-3FAE32D64004}" type="slidenum">
              <a:rPr lang="en-US" smtClean="0"/>
              <a:t>‹#›</a:t>
            </a:fld>
            <a:endParaRPr lang="en-US"/>
          </a:p>
        </p:txBody>
      </p:sp>
    </p:spTree>
    <p:extLst>
      <p:ext uri="{BB962C8B-B14F-4D97-AF65-F5344CB8AC3E}">
        <p14:creationId xmlns:p14="http://schemas.microsoft.com/office/powerpoint/2010/main" val="284050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C7ABDA-0B47-454A-8A35-8F7D4EC0B62B}" type="datetime1">
              <a:rPr lang="en-US" smtClean="0"/>
              <a:t>8/26/19</a:t>
            </a:fld>
            <a:endParaRPr lang="en-US"/>
          </a:p>
        </p:txBody>
      </p:sp>
      <p:sp>
        <p:nvSpPr>
          <p:cNvPr id="3" name="Footer Placeholder 2"/>
          <p:cNvSpPr>
            <a:spLocks noGrp="1"/>
          </p:cNvSpPr>
          <p:nvPr>
            <p:ph type="ftr" sz="quarter" idx="11"/>
          </p:nvPr>
        </p:nvSpPr>
        <p:spPr/>
        <p:txBody>
          <a:bodyPr/>
          <a:lstStyle/>
          <a:p>
            <a:r>
              <a:rPr lang="en-US"/>
              <a:t>Prof. Bei Xiao  Deep Learning in Vision, CSC496, August 26, 2019</a:t>
            </a:r>
          </a:p>
        </p:txBody>
      </p:sp>
      <p:sp>
        <p:nvSpPr>
          <p:cNvPr id="4" name="Slide Number Placeholder 3"/>
          <p:cNvSpPr>
            <a:spLocks noGrp="1"/>
          </p:cNvSpPr>
          <p:nvPr>
            <p:ph type="sldNum" sz="quarter" idx="12"/>
          </p:nvPr>
        </p:nvSpPr>
        <p:spPr/>
        <p:txBody>
          <a:bodyPr/>
          <a:lstStyle/>
          <a:p>
            <a:fld id="{23213AA6-DD48-C149-8127-3FAE32D64004}" type="slidenum">
              <a:rPr lang="en-US" smtClean="0"/>
              <a:t>‹#›</a:t>
            </a:fld>
            <a:endParaRPr lang="en-US"/>
          </a:p>
        </p:txBody>
      </p:sp>
    </p:spTree>
    <p:extLst>
      <p:ext uri="{BB962C8B-B14F-4D97-AF65-F5344CB8AC3E}">
        <p14:creationId xmlns:p14="http://schemas.microsoft.com/office/powerpoint/2010/main" val="3393410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900F98-103D-D34E-A181-96A27855A94B}" type="datetime1">
              <a:rPr lang="en-US" smtClean="0"/>
              <a:t>8/26/19</a:t>
            </a:fld>
            <a:endParaRPr lang="en-US"/>
          </a:p>
        </p:txBody>
      </p:sp>
      <p:sp>
        <p:nvSpPr>
          <p:cNvPr id="6" name="Footer Placeholder 5"/>
          <p:cNvSpPr>
            <a:spLocks noGrp="1"/>
          </p:cNvSpPr>
          <p:nvPr>
            <p:ph type="ftr" sz="quarter" idx="11"/>
          </p:nvPr>
        </p:nvSpPr>
        <p:spPr/>
        <p:txBody>
          <a:bodyPr/>
          <a:lstStyle/>
          <a:p>
            <a:r>
              <a:rPr lang="en-US"/>
              <a:t>Prof. Bei Xiao  Deep Learning in Vision, CSC496, August 26, 2019</a:t>
            </a:r>
          </a:p>
        </p:txBody>
      </p:sp>
      <p:sp>
        <p:nvSpPr>
          <p:cNvPr id="7" name="Slide Number Placeholder 6"/>
          <p:cNvSpPr>
            <a:spLocks noGrp="1"/>
          </p:cNvSpPr>
          <p:nvPr>
            <p:ph type="sldNum" sz="quarter" idx="12"/>
          </p:nvPr>
        </p:nvSpPr>
        <p:spPr/>
        <p:txBody>
          <a:bodyPr/>
          <a:lstStyle/>
          <a:p>
            <a:fld id="{23213AA6-DD48-C149-8127-3FAE32D64004}" type="slidenum">
              <a:rPr lang="en-US" smtClean="0"/>
              <a:t>‹#›</a:t>
            </a:fld>
            <a:endParaRPr lang="en-US"/>
          </a:p>
        </p:txBody>
      </p:sp>
    </p:spTree>
    <p:extLst>
      <p:ext uri="{BB962C8B-B14F-4D97-AF65-F5344CB8AC3E}">
        <p14:creationId xmlns:p14="http://schemas.microsoft.com/office/powerpoint/2010/main" val="3162409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9CA280-C863-A54D-BE6E-E11EAECFFCEC}" type="datetime1">
              <a:rPr lang="en-US" smtClean="0"/>
              <a:t>8/26/19</a:t>
            </a:fld>
            <a:endParaRPr lang="en-US"/>
          </a:p>
        </p:txBody>
      </p:sp>
      <p:sp>
        <p:nvSpPr>
          <p:cNvPr id="6" name="Footer Placeholder 5"/>
          <p:cNvSpPr>
            <a:spLocks noGrp="1"/>
          </p:cNvSpPr>
          <p:nvPr>
            <p:ph type="ftr" sz="quarter" idx="11"/>
          </p:nvPr>
        </p:nvSpPr>
        <p:spPr/>
        <p:txBody>
          <a:bodyPr/>
          <a:lstStyle/>
          <a:p>
            <a:r>
              <a:rPr lang="en-US"/>
              <a:t>Prof. Bei Xiao  Deep Learning in Vision, CSC496, August 26, 2019</a:t>
            </a:r>
          </a:p>
        </p:txBody>
      </p:sp>
      <p:sp>
        <p:nvSpPr>
          <p:cNvPr id="7" name="Slide Number Placeholder 6"/>
          <p:cNvSpPr>
            <a:spLocks noGrp="1"/>
          </p:cNvSpPr>
          <p:nvPr>
            <p:ph type="sldNum" sz="quarter" idx="12"/>
          </p:nvPr>
        </p:nvSpPr>
        <p:spPr/>
        <p:txBody>
          <a:bodyPr/>
          <a:lstStyle/>
          <a:p>
            <a:fld id="{23213AA6-DD48-C149-8127-3FAE32D64004}" type="slidenum">
              <a:rPr lang="en-US" smtClean="0"/>
              <a:t>‹#›</a:t>
            </a:fld>
            <a:endParaRPr lang="en-US"/>
          </a:p>
        </p:txBody>
      </p:sp>
    </p:spTree>
    <p:extLst>
      <p:ext uri="{BB962C8B-B14F-4D97-AF65-F5344CB8AC3E}">
        <p14:creationId xmlns:p14="http://schemas.microsoft.com/office/powerpoint/2010/main" val="2058266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E66B8A-21FD-9F4B-83E1-B12517797A17}" type="datetime1">
              <a:rPr lang="en-US" smtClean="0"/>
              <a:t>8/26/19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Prof. Bei Xiao  Deep Learning in Vision, CSC496, August 26, 2019</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213AA6-DD48-C149-8127-3FAE32D64004}" type="slidenum">
              <a:rPr lang="en-US" smtClean="0"/>
              <a:t>‹#›</a:t>
            </a:fld>
            <a:endParaRPr lang="en-US"/>
          </a:p>
        </p:txBody>
      </p:sp>
    </p:spTree>
    <p:extLst>
      <p:ext uri="{BB962C8B-B14F-4D97-AF65-F5344CB8AC3E}">
        <p14:creationId xmlns:p14="http://schemas.microsoft.com/office/powerpoint/2010/main" val="36076075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409.0575.pdf"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papers.nips.cc/paper/4824-imagenet-classification-with-deep-convolutional-neural-networks.pdf"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economist.com/science-and-technology/2018/02/15/for-artificial-intelligence-to-thrive-it-must-explain-itself" TargetMode="External"/><Relationship Id="rId5" Type="http://schemas.openxmlformats.org/officeDocument/2006/relationships/image" Target="../media/image37.png"/><Relationship Id="rId4" Type="http://schemas.openxmlformats.org/officeDocument/2006/relationships/hyperlink" Target="https://www.nytimes.com/interactive/2018/01/02/technology/ai-generated-photos.html" TargetMode="External"/><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edium.com/@mijordan3/artificial-intelligence-the-revolution-hasnt-happened-yet-5e1d5812e1e7" TargetMode="Externa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5.xml.rels><?xml version="1.0" encoding="UTF-8" standalone="yes"?>
<Relationships xmlns="http://schemas.openxmlformats.org/package/2006/relationships"><Relationship Id="rId2" Type="http://schemas.openxmlformats.org/officeDocument/2006/relationships/hyperlink" Target="mailto:bxiao@american.edu"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gif"/><Relationship Id="rId7" Type="http://schemas.openxmlformats.org/officeDocument/2006/relationships/image" Target="../media/image50.png"/><Relationship Id="rId2" Type="http://schemas.openxmlformats.org/officeDocument/2006/relationships/image" Target="../media/image45.gif"/><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ites.engineering.ucsb.edu/~shell/che210d/numpy.pdf" TargetMode="External"/><Relationship Id="rId2" Type="http://schemas.openxmlformats.org/officeDocument/2006/relationships/hyperlink" Target="http://cs231n.github.io/python-numpy-tutoria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fruittree/CSC496_2019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jpl.nasa.gov/edu/news/2019/4/19/how-scientists-captured-the-first-image-of-a-black-hole/"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xECXZ3tyONo" TargetMode="External"/><Relationship Id="rId2" Type="http://schemas.openxmlformats.org/officeDocument/2006/relationships/hyperlink" Target="https://stackabuse.com/numpy-tutorial-a-simple-example-based-guid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openaccess.thecvf.com/content_CVPR_2019/papers/Akkaynak_Sea-Thru_A_Method_for_Removing_Water_From_Underwater_Images_CVPR_2019_paper.pdf"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F676-F8A1-4D4A-B634-D1A3BE7CBC2C}"/>
              </a:ext>
            </a:extLst>
          </p:cNvPr>
          <p:cNvSpPr>
            <a:spLocks noGrp="1"/>
          </p:cNvSpPr>
          <p:nvPr>
            <p:ph type="ctrTitle"/>
          </p:nvPr>
        </p:nvSpPr>
        <p:spPr>
          <a:xfrm>
            <a:off x="561975" y="3325019"/>
            <a:ext cx="10902461" cy="1749791"/>
          </a:xfrm>
        </p:spPr>
        <p:txBody>
          <a:bodyPr>
            <a:normAutofit fontScale="90000"/>
          </a:bodyPr>
          <a:lstStyle/>
          <a:p>
            <a:br>
              <a:rPr lang="en-US"/>
            </a:br>
            <a:br>
              <a:rPr lang="en-US"/>
            </a:br>
            <a:r>
              <a:rPr lang="en-US"/>
              <a:t> CSC496: Deep learning in computer vision</a:t>
            </a:r>
            <a:br>
              <a:rPr lang="en-US"/>
            </a:br>
            <a:r>
              <a:rPr lang="en-US"/>
              <a:t>Prof. Bei Xiao</a:t>
            </a:r>
            <a:br>
              <a:rPr lang="en-US"/>
            </a:br>
            <a:endParaRPr lang="en-US" dirty="0"/>
          </a:p>
        </p:txBody>
      </p:sp>
      <p:sp>
        <p:nvSpPr>
          <p:cNvPr id="3" name="Subtitle 2">
            <a:extLst>
              <a:ext uri="{FF2B5EF4-FFF2-40B4-BE49-F238E27FC236}">
                <a16:creationId xmlns:a16="http://schemas.microsoft.com/office/drawing/2014/main" id="{423C1E9D-456E-024C-B08F-9B41B8DD0936}"/>
              </a:ext>
            </a:extLst>
          </p:cNvPr>
          <p:cNvSpPr>
            <a:spLocks noGrp="1"/>
          </p:cNvSpPr>
          <p:nvPr>
            <p:ph type="subTitle" idx="1"/>
          </p:nvPr>
        </p:nvSpPr>
        <p:spPr>
          <a:xfrm>
            <a:off x="1524000" y="4563330"/>
            <a:ext cx="9144000" cy="1655762"/>
          </a:xfrm>
        </p:spPr>
        <p:txBody>
          <a:bodyPr>
            <a:normAutofit/>
          </a:bodyPr>
          <a:lstStyle/>
          <a:p>
            <a:r>
              <a:rPr lang="en-US" sz="3400" dirty="0"/>
              <a:t>Lecture 1: Introduction</a:t>
            </a:r>
          </a:p>
        </p:txBody>
      </p:sp>
      <p:pic>
        <p:nvPicPr>
          <p:cNvPr id="6" name="Picture 5">
            <a:extLst>
              <a:ext uri="{FF2B5EF4-FFF2-40B4-BE49-F238E27FC236}">
                <a16:creationId xmlns:a16="http://schemas.microsoft.com/office/drawing/2014/main" id="{3F18C4D9-D566-E543-8D4D-EACB1981F256}"/>
              </a:ext>
            </a:extLst>
          </p:cNvPr>
          <p:cNvPicPr>
            <a:picLocks noChangeAspect="1"/>
          </p:cNvPicPr>
          <p:nvPr/>
        </p:nvPicPr>
        <p:blipFill>
          <a:blip r:embed="rId2"/>
          <a:stretch>
            <a:fillRect/>
          </a:stretch>
        </p:blipFill>
        <p:spPr>
          <a:xfrm>
            <a:off x="561975" y="165100"/>
            <a:ext cx="1409700" cy="1435100"/>
          </a:xfrm>
          <a:prstGeom prst="rect">
            <a:avLst/>
          </a:prstGeom>
        </p:spPr>
      </p:pic>
      <p:sp>
        <p:nvSpPr>
          <p:cNvPr id="7" name="Footer Placeholder 6">
            <a:extLst>
              <a:ext uri="{FF2B5EF4-FFF2-40B4-BE49-F238E27FC236}">
                <a16:creationId xmlns:a16="http://schemas.microsoft.com/office/drawing/2014/main" id="{03FE4813-B4FA-8348-8EBB-612377BBBBFA}"/>
              </a:ext>
            </a:extLst>
          </p:cNvPr>
          <p:cNvSpPr>
            <a:spLocks noGrp="1"/>
          </p:cNvSpPr>
          <p:nvPr>
            <p:ph type="ftr" sz="quarter" idx="11"/>
          </p:nvPr>
        </p:nvSpPr>
        <p:spPr>
          <a:xfrm>
            <a:off x="3581401" y="6202850"/>
            <a:ext cx="5187462" cy="365125"/>
          </a:xfrm>
          <a:solidFill>
            <a:schemeClr val="bg1"/>
          </a:solidFill>
        </p:spPr>
        <p:txBody>
          <a:bodyPr/>
          <a:lstStyle/>
          <a:p>
            <a:r>
              <a:rPr lang="en-US"/>
              <a:t>Prof. Bei Xiao  Deep Learning in Vision, CSC496, August 26, 2019</a:t>
            </a:r>
            <a:endParaRPr lang="en-US" dirty="0"/>
          </a:p>
        </p:txBody>
      </p:sp>
      <p:sp>
        <p:nvSpPr>
          <p:cNvPr id="8" name="Slide Number Placeholder 7">
            <a:extLst>
              <a:ext uri="{FF2B5EF4-FFF2-40B4-BE49-F238E27FC236}">
                <a16:creationId xmlns:a16="http://schemas.microsoft.com/office/drawing/2014/main" id="{888DF4D2-1AA4-AE41-BD9C-2139011E5B57}"/>
              </a:ext>
            </a:extLst>
          </p:cNvPr>
          <p:cNvSpPr>
            <a:spLocks noGrp="1"/>
          </p:cNvSpPr>
          <p:nvPr>
            <p:ph type="sldNum" sz="quarter" idx="12"/>
          </p:nvPr>
        </p:nvSpPr>
        <p:spPr>
          <a:xfrm>
            <a:off x="8610600" y="6356350"/>
            <a:ext cx="2743200" cy="365125"/>
          </a:xfrm>
        </p:spPr>
        <p:txBody>
          <a:bodyPr/>
          <a:lstStyle/>
          <a:p>
            <a:fld id="{23213AA6-DD48-C149-8127-3FAE32D64004}" type="slidenum">
              <a:rPr lang="en-US" smtClean="0"/>
              <a:t>1</a:t>
            </a:fld>
            <a:endParaRPr lang="en-US"/>
          </a:p>
        </p:txBody>
      </p:sp>
    </p:spTree>
    <p:extLst>
      <p:ext uri="{BB962C8B-B14F-4D97-AF65-F5344CB8AC3E}">
        <p14:creationId xmlns:p14="http://schemas.microsoft.com/office/powerpoint/2010/main" val="237345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p:txBody>
          <a:bodyPr/>
          <a:lstStyle/>
          <a:p>
            <a:r>
              <a:rPr lang="en-US" dirty="0"/>
              <a:t>Visual Neuroscience, Nobel Prize 1962 </a:t>
            </a:r>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p:txBody>
          <a:bodyPr/>
          <a:lstStyle/>
          <a:p>
            <a:fld id="{23213AA6-DD48-C149-8127-3FAE32D64004}" type="slidenum">
              <a:rPr lang="en-US" smtClean="0"/>
              <a:t>10</a:t>
            </a:fld>
            <a:endParaRPr lang="en-US"/>
          </a:p>
        </p:txBody>
      </p:sp>
      <p:pic>
        <p:nvPicPr>
          <p:cNvPr id="6" name="Picture 5">
            <a:extLst>
              <a:ext uri="{FF2B5EF4-FFF2-40B4-BE49-F238E27FC236}">
                <a16:creationId xmlns:a16="http://schemas.microsoft.com/office/drawing/2014/main" id="{E9DF744A-A751-FB4D-B77F-AF69CEDA5EEA}"/>
              </a:ext>
            </a:extLst>
          </p:cNvPr>
          <p:cNvPicPr>
            <a:picLocks noChangeAspect="1"/>
          </p:cNvPicPr>
          <p:nvPr/>
        </p:nvPicPr>
        <p:blipFill>
          <a:blip r:embed="rId2"/>
          <a:stretch>
            <a:fillRect/>
          </a:stretch>
        </p:blipFill>
        <p:spPr>
          <a:xfrm>
            <a:off x="989014" y="1385047"/>
            <a:ext cx="8464268" cy="5315724"/>
          </a:xfrm>
          <a:prstGeom prst="rect">
            <a:avLst/>
          </a:prstGeom>
        </p:spPr>
      </p:pic>
      <p:sp>
        <p:nvSpPr>
          <p:cNvPr id="7" name="TextBox 6">
            <a:extLst>
              <a:ext uri="{FF2B5EF4-FFF2-40B4-BE49-F238E27FC236}">
                <a16:creationId xmlns:a16="http://schemas.microsoft.com/office/drawing/2014/main" id="{013805A7-16DC-424E-AC20-D4F81E054A1D}"/>
              </a:ext>
            </a:extLst>
          </p:cNvPr>
          <p:cNvSpPr txBox="1"/>
          <p:nvPr/>
        </p:nvSpPr>
        <p:spPr>
          <a:xfrm>
            <a:off x="8727141" y="5486400"/>
            <a:ext cx="2626659" cy="923330"/>
          </a:xfrm>
          <a:prstGeom prst="rect">
            <a:avLst/>
          </a:prstGeom>
          <a:noFill/>
        </p:spPr>
        <p:txBody>
          <a:bodyPr wrap="square" rtlCol="0">
            <a:spAutoFit/>
          </a:bodyPr>
          <a:lstStyle/>
          <a:p>
            <a:r>
              <a:rPr lang="en-US" dirty="0"/>
              <a:t>Slide from Fei-Fei Li, Justin Johnson, Serena Yeung, cs231 Stanford</a:t>
            </a:r>
          </a:p>
        </p:txBody>
      </p:sp>
    </p:spTree>
    <p:extLst>
      <p:ext uri="{BB962C8B-B14F-4D97-AF65-F5344CB8AC3E}">
        <p14:creationId xmlns:p14="http://schemas.microsoft.com/office/powerpoint/2010/main" val="1340941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p:txBody>
          <a:bodyPr/>
          <a:lstStyle/>
          <a:p>
            <a:r>
              <a:rPr lang="en-US" dirty="0"/>
              <a:t>Block world</a:t>
            </a:r>
            <a:br>
              <a:rPr lang="en-US" dirty="0"/>
            </a:br>
            <a:r>
              <a:rPr lang="en-US" dirty="0"/>
              <a:t>Larry Roberts, 1963</a:t>
            </a:r>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p:txBody>
          <a:bodyPr/>
          <a:lstStyle/>
          <a:p>
            <a:fld id="{23213AA6-DD48-C149-8127-3FAE32D64004}" type="slidenum">
              <a:rPr lang="en-US" smtClean="0"/>
              <a:t>11</a:t>
            </a:fld>
            <a:endParaRPr lang="en-US"/>
          </a:p>
        </p:txBody>
      </p:sp>
      <p:sp>
        <p:nvSpPr>
          <p:cNvPr id="7" name="TextBox 6">
            <a:extLst>
              <a:ext uri="{FF2B5EF4-FFF2-40B4-BE49-F238E27FC236}">
                <a16:creationId xmlns:a16="http://schemas.microsoft.com/office/drawing/2014/main" id="{013805A7-16DC-424E-AC20-D4F81E054A1D}"/>
              </a:ext>
            </a:extLst>
          </p:cNvPr>
          <p:cNvSpPr txBox="1"/>
          <p:nvPr/>
        </p:nvSpPr>
        <p:spPr>
          <a:xfrm>
            <a:off x="8727141" y="5793720"/>
            <a:ext cx="2626659" cy="369332"/>
          </a:xfrm>
          <a:prstGeom prst="rect">
            <a:avLst/>
          </a:prstGeom>
          <a:noFill/>
        </p:spPr>
        <p:txBody>
          <a:bodyPr wrap="square" rtlCol="0">
            <a:spAutoFit/>
          </a:bodyPr>
          <a:lstStyle/>
          <a:p>
            <a:r>
              <a:rPr lang="en-US" dirty="0"/>
              <a:t>Slide from Steve </a:t>
            </a:r>
            <a:r>
              <a:rPr lang="en-US" dirty="0" err="1"/>
              <a:t>Setiz</a:t>
            </a:r>
            <a:r>
              <a:rPr lang="en-US" dirty="0"/>
              <a:t> </a:t>
            </a:r>
          </a:p>
        </p:txBody>
      </p:sp>
      <p:pic>
        <p:nvPicPr>
          <p:cNvPr id="8" name="Picture 7">
            <a:extLst>
              <a:ext uri="{FF2B5EF4-FFF2-40B4-BE49-F238E27FC236}">
                <a16:creationId xmlns:a16="http://schemas.microsoft.com/office/drawing/2014/main" id="{296C57A5-A7FF-5945-8813-8A50B6DB2357}"/>
              </a:ext>
            </a:extLst>
          </p:cNvPr>
          <p:cNvPicPr>
            <a:picLocks noChangeAspect="1"/>
          </p:cNvPicPr>
          <p:nvPr/>
        </p:nvPicPr>
        <p:blipFill>
          <a:blip r:embed="rId2"/>
          <a:stretch>
            <a:fillRect/>
          </a:stretch>
        </p:blipFill>
        <p:spPr>
          <a:xfrm>
            <a:off x="645460" y="1592371"/>
            <a:ext cx="11156576" cy="3992346"/>
          </a:xfrm>
          <a:prstGeom prst="rect">
            <a:avLst/>
          </a:prstGeom>
        </p:spPr>
      </p:pic>
    </p:spTree>
    <p:extLst>
      <p:ext uri="{BB962C8B-B14F-4D97-AF65-F5344CB8AC3E}">
        <p14:creationId xmlns:p14="http://schemas.microsoft.com/office/powerpoint/2010/main" val="2629356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p:txBody>
          <a:bodyPr/>
          <a:lstStyle/>
          <a:p>
            <a:r>
              <a:rPr lang="en-US" dirty="0"/>
              <a:t>Block world ++</a:t>
            </a:r>
            <a:br>
              <a:rPr lang="en-US" dirty="0"/>
            </a:br>
            <a:r>
              <a:rPr lang="en-US" dirty="0"/>
              <a:t>Culmination: 1970 Copy-demo at MIT</a:t>
            </a:r>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p:txBody>
          <a:bodyPr/>
          <a:lstStyle/>
          <a:p>
            <a:fld id="{23213AA6-DD48-C149-8127-3FAE32D64004}" type="slidenum">
              <a:rPr lang="en-US" smtClean="0"/>
              <a:t>12</a:t>
            </a:fld>
            <a:endParaRPr lang="en-US"/>
          </a:p>
        </p:txBody>
      </p:sp>
      <p:sp>
        <p:nvSpPr>
          <p:cNvPr id="6" name="TextBox 5">
            <a:extLst>
              <a:ext uri="{FF2B5EF4-FFF2-40B4-BE49-F238E27FC236}">
                <a16:creationId xmlns:a16="http://schemas.microsoft.com/office/drawing/2014/main" id="{27F4F952-AFEB-0A41-AD04-C563208275CC}"/>
              </a:ext>
            </a:extLst>
          </p:cNvPr>
          <p:cNvSpPr txBox="1"/>
          <p:nvPr/>
        </p:nvSpPr>
        <p:spPr>
          <a:xfrm>
            <a:off x="8727141" y="6123543"/>
            <a:ext cx="2626659" cy="369332"/>
          </a:xfrm>
          <a:prstGeom prst="rect">
            <a:avLst/>
          </a:prstGeom>
          <a:noFill/>
        </p:spPr>
        <p:txBody>
          <a:bodyPr wrap="square" rtlCol="0">
            <a:spAutoFit/>
          </a:bodyPr>
          <a:lstStyle/>
          <a:p>
            <a:r>
              <a:rPr lang="en-US" dirty="0"/>
              <a:t>Slide from Steve </a:t>
            </a:r>
            <a:r>
              <a:rPr lang="en-US" dirty="0" err="1"/>
              <a:t>Setiz</a:t>
            </a:r>
            <a:r>
              <a:rPr lang="en-US" dirty="0"/>
              <a:t> </a:t>
            </a:r>
          </a:p>
        </p:txBody>
      </p:sp>
      <p:pic>
        <p:nvPicPr>
          <p:cNvPr id="8" name="Picture 7">
            <a:extLst>
              <a:ext uri="{FF2B5EF4-FFF2-40B4-BE49-F238E27FC236}">
                <a16:creationId xmlns:a16="http://schemas.microsoft.com/office/drawing/2014/main" id="{D1F871E4-D61E-8643-A9D0-A80660C6FAB3}"/>
              </a:ext>
            </a:extLst>
          </p:cNvPr>
          <p:cNvPicPr>
            <a:picLocks noChangeAspect="1"/>
          </p:cNvPicPr>
          <p:nvPr/>
        </p:nvPicPr>
        <p:blipFill>
          <a:blip r:embed="rId2"/>
          <a:stretch>
            <a:fillRect/>
          </a:stretch>
        </p:blipFill>
        <p:spPr>
          <a:xfrm>
            <a:off x="788894" y="1690688"/>
            <a:ext cx="7821706" cy="4146153"/>
          </a:xfrm>
          <a:prstGeom prst="rect">
            <a:avLst/>
          </a:prstGeom>
        </p:spPr>
      </p:pic>
    </p:spTree>
    <p:extLst>
      <p:ext uri="{BB962C8B-B14F-4D97-AF65-F5344CB8AC3E}">
        <p14:creationId xmlns:p14="http://schemas.microsoft.com/office/powerpoint/2010/main" val="782170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a:xfrm>
            <a:off x="838200" y="365125"/>
            <a:ext cx="10515600" cy="1325563"/>
          </a:xfrm>
        </p:spPr>
        <p:txBody>
          <a:bodyPr/>
          <a:lstStyle/>
          <a:p>
            <a:r>
              <a:rPr lang="en-US"/>
              <a:t>Summer project: 1966</a:t>
            </a:r>
            <a:endParaRPr lang="en-US" dirty="0"/>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a:xfrm>
            <a:off x="4038600" y="6356350"/>
            <a:ext cx="4114800" cy="365125"/>
          </a:xfrm>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a:xfrm>
            <a:off x="8610600" y="6356350"/>
            <a:ext cx="2743200" cy="365125"/>
          </a:xfrm>
        </p:spPr>
        <p:txBody>
          <a:bodyPr/>
          <a:lstStyle/>
          <a:p>
            <a:fld id="{23213AA6-DD48-C149-8127-3FAE32D64004}" type="slidenum">
              <a:rPr lang="en-US" smtClean="0"/>
              <a:t>13</a:t>
            </a:fld>
            <a:endParaRPr lang="en-US"/>
          </a:p>
        </p:txBody>
      </p:sp>
      <p:pic>
        <p:nvPicPr>
          <p:cNvPr id="7" name="Picture 6">
            <a:extLst>
              <a:ext uri="{FF2B5EF4-FFF2-40B4-BE49-F238E27FC236}">
                <a16:creationId xmlns:a16="http://schemas.microsoft.com/office/drawing/2014/main" id="{5B146781-D2BA-4449-AD45-C753036AE92F}"/>
              </a:ext>
            </a:extLst>
          </p:cNvPr>
          <p:cNvPicPr>
            <a:picLocks noChangeAspect="1"/>
          </p:cNvPicPr>
          <p:nvPr/>
        </p:nvPicPr>
        <p:blipFill>
          <a:blip r:embed="rId3"/>
          <a:stretch>
            <a:fillRect/>
          </a:stretch>
        </p:blipFill>
        <p:spPr>
          <a:xfrm>
            <a:off x="2680447" y="1371600"/>
            <a:ext cx="7157313" cy="5167312"/>
          </a:xfrm>
          <a:prstGeom prst="rect">
            <a:avLst/>
          </a:prstGeom>
        </p:spPr>
      </p:pic>
    </p:spTree>
    <p:extLst>
      <p:ext uri="{BB962C8B-B14F-4D97-AF65-F5344CB8AC3E}">
        <p14:creationId xmlns:p14="http://schemas.microsoft.com/office/powerpoint/2010/main" val="2615570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a:xfrm>
            <a:off x="838200" y="365125"/>
            <a:ext cx="10515600" cy="1325563"/>
          </a:xfrm>
        </p:spPr>
        <p:txBody>
          <a:bodyPr/>
          <a:lstStyle/>
          <a:p>
            <a:r>
              <a:rPr lang="en-US"/>
              <a:t>Shape from shading: 1970</a:t>
            </a:r>
            <a:endParaRPr lang="en-US" dirty="0"/>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a:xfrm>
            <a:off x="4038600" y="6356350"/>
            <a:ext cx="4114800" cy="365125"/>
          </a:xfrm>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a:xfrm>
            <a:off x="8610600" y="6356350"/>
            <a:ext cx="2743200" cy="365125"/>
          </a:xfrm>
        </p:spPr>
        <p:txBody>
          <a:bodyPr/>
          <a:lstStyle/>
          <a:p>
            <a:fld id="{23213AA6-DD48-C149-8127-3FAE32D64004}" type="slidenum">
              <a:rPr lang="en-US" smtClean="0"/>
              <a:t>14</a:t>
            </a:fld>
            <a:endParaRPr lang="en-US"/>
          </a:p>
        </p:txBody>
      </p:sp>
      <p:pic>
        <p:nvPicPr>
          <p:cNvPr id="10" name="Picture 9">
            <a:extLst>
              <a:ext uri="{FF2B5EF4-FFF2-40B4-BE49-F238E27FC236}">
                <a16:creationId xmlns:a16="http://schemas.microsoft.com/office/drawing/2014/main" id="{9A6F3908-2E45-EC4C-BA7C-95E09F1A17C4}"/>
              </a:ext>
            </a:extLst>
          </p:cNvPr>
          <p:cNvPicPr>
            <a:picLocks noChangeAspect="1"/>
          </p:cNvPicPr>
          <p:nvPr/>
        </p:nvPicPr>
        <p:blipFill>
          <a:blip r:embed="rId3"/>
          <a:stretch>
            <a:fillRect/>
          </a:stretch>
        </p:blipFill>
        <p:spPr>
          <a:xfrm>
            <a:off x="838200" y="1929652"/>
            <a:ext cx="7772400" cy="3578919"/>
          </a:xfrm>
          <a:prstGeom prst="rect">
            <a:avLst/>
          </a:prstGeom>
        </p:spPr>
      </p:pic>
    </p:spTree>
    <p:extLst>
      <p:ext uri="{BB962C8B-B14F-4D97-AF65-F5344CB8AC3E}">
        <p14:creationId xmlns:p14="http://schemas.microsoft.com/office/powerpoint/2010/main" val="2360928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a:xfrm>
            <a:off x="838200" y="365125"/>
            <a:ext cx="10515600" cy="1325563"/>
          </a:xfrm>
        </p:spPr>
        <p:txBody>
          <a:bodyPr/>
          <a:lstStyle/>
          <a:p>
            <a:r>
              <a:rPr lang="en-US"/>
              <a:t>Shape from shading: 1970</a:t>
            </a:r>
            <a:endParaRPr lang="en-US" dirty="0"/>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a:xfrm>
            <a:off x="4038600" y="6356350"/>
            <a:ext cx="4114800" cy="365125"/>
          </a:xfrm>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a:xfrm>
            <a:off x="8610600" y="6356350"/>
            <a:ext cx="2743200" cy="365125"/>
          </a:xfrm>
        </p:spPr>
        <p:txBody>
          <a:bodyPr/>
          <a:lstStyle/>
          <a:p>
            <a:fld id="{23213AA6-DD48-C149-8127-3FAE32D64004}" type="slidenum">
              <a:rPr lang="en-US" smtClean="0"/>
              <a:t>15</a:t>
            </a:fld>
            <a:endParaRPr lang="en-US"/>
          </a:p>
        </p:txBody>
      </p:sp>
      <p:pic>
        <p:nvPicPr>
          <p:cNvPr id="6" name="Picture 5">
            <a:extLst>
              <a:ext uri="{FF2B5EF4-FFF2-40B4-BE49-F238E27FC236}">
                <a16:creationId xmlns:a16="http://schemas.microsoft.com/office/drawing/2014/main" id="{22A7AFF1-BA55-BE43-AAEC-793D1B0A1342}"/>
              </a:ext>
            </a:extLst>
          </p:cNvPr>
          <p:cNvPicPr>
            <a:picLocks noChangeAspect="1"/>
          </p:cNvPicPr>
          <p:nvPr/>
        </p:nvPicPr>
        <p:blipFill>
          <a:blip r:embed="rId3"/>
          <a:stretch>
            <a:fillRect/>
          </a:stretch>
        </p:blipFill>
        <p:spPr>
          <a:xfrm>
            <a:off x="894549" y="1273596"/>
            <a:ext cx="7716051" cy="5499847"/>
          </a:xfrm>
          <a:prstGeom prst="rect">
            <a:avLst/>
          </a:prstGeom>
        </p:spPr>
      </p:pic>
      <p:sp>
        <p:nvSpPr>
          <p:cNvPr id="8" name="TextBox 7">
            <a:extLst>
              <a:ext uri="{FF2B5EF4-FFF2-40B4-BE49-F238E27FC236}">
                <a16:creationId xmlns:a16="http://schemas.microsoft.com/office/drawing/2014/main" id="{9753DE07-4110-E54D-A596-E959A6C351B0}"/>
              </a:ext>
            </a:extLst>
          </p:cNvPr>
          <p:cNvSpPr txBox="1"/>
          <p:nvPr/>
        </p:nvSpPr>
        <p:spPr>
          <a:xfrm>
            <a:off x="8727141" y="6123543"/>
            <a:ext cx="2626659" cy="369332"/>
          </a:xfrm>
          <a:prstGeom prst="rect">
            <a:avLst/>
          </a:prstGeom>
          <a:noFill/>
        </p:spPr>
        <p:txBody>
          <a:bodyPr wrap="square" rtlCol="0">
            <a:spAutoFit/>
          </a:bodyPr>
          <a:lstStyle/>
          <a:p>
            <a:r>
              <a:rPr lang="en-US" dirty="0"/>
              <a:t>Slide from Steve </a:t>
            </a:r>
            <a:r>
              <a:rPr lang="en-US" dirty="0" err="1"/>
              <a:t>Setiz</a:t>
            </a:r>
            <a:r>
              <a:rPr lang="en-US" dirty="0"/>
              <a:t> </a:t>
            </a:r>
          </a:p>
        </p:txBody>
      </p:sp>
    </p:spTree>
    <p:extLst>
      <p:ext uri="{BB962C8B-B14F-4D97-AF65-F5344CB8AC3E}">
        <p14:creationId xmlns:p14="http://schemas.microsoft.com/office/powerpoint/2010/main" val="2633583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a:xfrm>
            <a:off x="838200" y="365125"/>
            <a:ext cx="10515600" cy="1325563"/>
          </a:xfrm>
        </p:spPr>
        <p:txBody>
          <a:bodyPr/>
          <a:lstStyle/>
          <a:p>
            <a:r>
              <a:rPr lang="en-US" dirty="0"/>
              <a:t>Photometric stereo</a:t>
            </a:r>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a:xfrm>
            <a:off x="4038600" y="6356350"/>
            <a:ext cx="4114800" cy="365125"/>
          </a:xfrm>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a:xfrm>
            <a:off x="8610600" y="6356350"/>
            <a:ext cx="2743200" cy="365125"/>
          </a:xfrm>
        </p:spPr>
        <p:txBody>
          <a:bodyPr/>
          <a:lstStyle/>
          <a:p>
            <a:fld id="{23213AA6-DD48-C149-8127-3FAE32D64004}" type="slidenum">
              <a:rPr lang="en-US" smtClean="0"/>
              <a:t>16</a:t>
            </a:fld>
            <a:endParaRPr lang="en-US"/>
          </a:p>
        </p:txBody>
      </p:sp>
      <p:pic>
        <p:nvPicPr>
          <p:cNvPr id="8" name="Picture 7">
            <a:extLst>
              <a:ext uri="{FF2B5EF4-FFF2-40B4-BE49-F238E27FC236}">
                <a16:creationId xmlns:a16="http://schemas.microsoft.com/office/drawing/2014/main" id="{655BD112-EFF0-1A45-B147-219AFB09B57C}"/>
              </a:ext>
            </a:extLst>
          </p:cNvPr>
          <p:cNvPicPr>
            <a:picLocks noChangeAspect="1"/>
          </p:cNvPicPr>
          <p:nvPr/>
        </p:nvPicPr>
        <p:blipFill>
          <a:blip r:embed="rId3"/>
          <a:stretch>
            <a:fillRect/>
          </a:stretch>
        </p:blipFill>
        <p:spPr>
          <a:xfrm>
            <a:off x="531905" y="1431409"/>
            <a:ext cx="6502400" cy="4876800"/>
          </a:xfrm>
          <a:prstGeom prst="rect">
            <a:avLst/>
          </a:prstGeom>
        </p:spPr>
      </p:pic>
    </p:spTree>
    <p:extLst>
      <p:ext uri="{BB962C8B-B14F-4D97-AF65-F5344CB8AC3E}">
        <p14:creationId xmlns:p14="http://schemas.microsoft.com/office/powerpoint/2010/main" val="4286450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a:xfrm>
            <a:off x="4038600" y="6356350"/>
            <a:ext cx="4114800" cy="365125"/>
          </a:xfrm>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a:xfrm>
            <a:off x="8610600" y="6356350"/>
            <a:ext cx="2743200" cy="365125"/>
          </a:xfrm>
        </p:spPr>
        <p:txBody>
          <a:bodyPr/>
          <a:lstStyle/>
          <a:p>
            <a:fld id="{23213AA6-DD48-C149-8127-3FAE32D64004}" type="slidenum">
              <a:rPr lang="en-US" smtClean="0"/>
              <a:t>17</a:t>
            </a:fld>
            <a:endParaRPr lang="en-US"/>
          </a:p>
        </p:txBody>
      </p:sp>
      <p:pic>
        <p:nvPicPr>
          <p:cNvPr id="9" name="Picture 8">
            <a:extLst>
              <a:ext uri="{FF2B5EF4-FFF2-40B4-BE49-F238E27FC236}">
                <a16:creationId xmlns:a16="http://schemas.microsoft.com/office/drawing/2014/main" id="{0BCFE49A-D696-8A44-9D1D-431D22C7C683}"/>
              </a:ext>
            </a:extLst>
          </p:cNvPr>
          <p:cNvPicPr>
            <a:picLocks noChangeAspect="1"/>
          </p:cNvPicPr>
          <p:nvPr/>
        </p:nvPicPr>
        <p:blipFill>
          <a:blip r:embed="rId3"/>
          <a:stretch>
            <a:fillRect/>
          </a:stretch>
        </p:blipFill>
        <p:spPr>
          <a:xfrm>
            <a:off x="2412928" y="376571"/>
            <a:ext cx="6878989" cy="6104857"/>
          </a:xfrm>
          <a:prstGeom prst="rect">
            <a:avLst/>
          </a:prstGeom>
        </p:spPr>
      </p:pic>
    </p:spTree>
    <p:extLst>
      <p:ext uri="{BB962C8B-B14F-4D97-AF65-F5344CB8AC3E}">
        <p14:creationId xmlns:p14="http://schemas.microsoft.com/office/powerpoint/2010/main" val="1692472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a:xfrm>
            <a:off x="4038600" y="6356350"/>
            <a:ext cx="4114800" cy="365125"/>
          </a:xfrm>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a:xfrm>
            <a:off x="8610600" y="6356350"/>
            <a:ext cx="2743200" cy="365125"/>
          </a:xfrm>
        </p:spPr>
        <p:txBody>
          <a:bodyPr/>
          <a:lstStyle/>
          <a:p>
            <a:fld id="{23213AA6-DD48-C149-8127-3FAE32D64004}" type="slidenum">
              <a:rPr lang="en-US" smtClean="0"/>
              <a:t>18</a:t>
            </a:fld>
            <a:endParaRPr lang="en-US"/>
          </a:p>
        </p:txBody>
      </p:sp>
      <p:pic>
        <p:nvPicPr>
          <p:cNvPr id="3" name="Picture 2">
            <a:extLst>
              <a:ext uri="{FF2B5EF4-FFF2-40B4-BE49-F238E27FC236}">
                <a16:creationId xmlns:a16="http://schemas.microsoft.com/office/drawing/2014/main" id="{12E03DA4-1D08-AC4D-8440-503688B57506}"/>
              </a:ext>
            </a:extLst>
          </p:cNvPr>
          <p:cNvPicPr>
            <a:picLocks noChangeAspect="1"/>
          </p:cNvPicPr>
          <p:nvPr/>
        </p:nvPicPr>
        <p:blipFill>
          <a:blip r:embed="rId3"/>
          <a:stretch>
            <a:fillRect/>
          </a:stretch>
        </p:blipFill>
        <p:spPr>
          <a:xfrm>
            <a:off x="1198209" y="0"/>
            <a:ext cx="9115686" cy="6381996"/>
          </a:xfrm>
          <a:prstGeom prst="rect">
            <a:avLst/>
          </a:prstGeom>
        </p:spPr>
      </p:pic>
    </p:spTree>
    <p:extLst>
      <p:ext uri="{BB962C8B-B14F-4D97-AF65-F5344CB8AC3E}">
        <p14:creationId xmlns:p14="http://schemas.microsoft.com/office/powerpoint/2010/main" val="3219042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29EA637-46F0-7B47-9EAD-DC8F4C2B899C}"/>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A9EE2AF5-0A39-1F4C-AD56-CD7B149B8101}"/>
              </a:ext>
            </a:extLst>
          </p:cNvPr>
          <p:cNvSpPr>
            <a:spLocks noGrp="1"/>
          </p:cNvSpPr>
          <p:nvPr>
            <p:ph type="sldNum" sz="quarter" idx="12"/>
          </p:nvPr>
        </p:nvSpPr>
        <p:spPr/>
        <p:txBody>
          <a:bodyPr/>
          <a:lstStyle/>
          <a:p>
            <a:fld id="{23213AA6-DD48-C149-8127-3FAE32D64004}" type="slidenum">
              <a:rPr lang="en-US" smtClean="0"/>
              <a:t>19</a:t>
            </a:fld>
            <a:endParaRPr lang="en-US"/>
          </a:p>
        </p:txBody>
      </p:sp>
      <p:pic>
        <p:nvPicPr>
          <p:cNvPr id="7" name="Picture 6">
            <a:extLst>
              <a:ext uri="{FF2B5EF4-FFF2-40B4-BE49-F238E27FC236}">
                <a16:creationId xmlns:a16="http://schemas.microsoft.com/office/drawing/2014/main" id="{79329A2B-A1C8-7345-B7B7-B06C311B5FD2}"/>
              </a:ext>
            </a:extLst>
          </p:cNvPr>
          <p:cNvPicPr>
            <a:picLocks noChangeAspect="1"/>
          </p:cNvPicPr>
          <p:nvPr/>
        </p:nvPicPr>
        <p:blipFill>
          <a:blip r:embed="rId2"/>
          <a:stretch>
            <a:fillRect/>
          </a:stretch>
        </p:blipFill>
        <p:spPr>
          <a:xfrm>
            <a:off x="2385010" y="0"/>
            <a:ext cx="6732096" cy="6220539"/>
          </a:xfrm>
          <a:prstGeom prst="rect">
            <a:avLst/>
          </a:prstGeom>
        </p:spPr>
      </p:pic>
    </p:spTree>
    <p:extLst>
      <p:ext uri="{BB962C8B-B14F-4D97-AF65-F5344CB8AC3E}">
        <p14:creationId xmlns:p14="http://schemas.microsoft.com/office/powerpoint/2010/main" val="1071050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67E49-486F-B943-99D4-4F767B528A62}"/>
              </a:ext>
            </a:extLst>
          </p:cNvPr>
          <p:cNvSpPr>
            <a:spLocks noGrp="1"/>
          </p:cNvSpPr>
          <p:nvPr>
            <p:ph type="title"/>
          </p:nvPr>
        </p:nvSpPr>
        <p:spPr/>
        <p:txBody>
          <a:bodyPr/>
          <a:lstStyle/>
          <a:p>
            <a:r>
              <a:rPr lang="en-US" dirty="0"/>
              <a:t>Welcome to CSC 496</a:t>
            </a:r>
          </a:p>
        </p:txBody>
      </p:sp>
      <p:sp>
        <p:nvSpPr>
          <p:cNvPr id="4" name="Footer Placeholder 3">
            <a:extLst>
              <a:ext uri="{FF2B5EF4-FFF2-40B4-BE49-F238E27FC236}">
                <a16:creationId xmlns:a16="http://schemas.microsoft.com/office/drawing/2014/main" id="{01D243BD-78D1-494C-94DD-A0AD07A3923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EE05BEC0-FD4E-3947-AB40-8B4E3DA88787}"/>
              </a:ext>
            </a:extLst>
          </p:cNvPr>
          <p:cNvSpPr>
            <a:spLocks noGrp="1"/>
          </p:cNvSpPr>
          <p:nvPr>
            <p:ph type="sldNum" sz="quarter" idx="12"/>
          </p:nvPr>
        </p:nvSpPr>
        <p:spPr/>
        <p:txBody>
          <a:bodyPr/>
          <a:lstStyle/>
          <a:p>
            <a:fld id="{23213AA6-DD48-C149-8127-3FAE32D64004}" type="slidenum">
              <a:rPr lang="en-US" smtClean="0"/>
              <a:t>2</a:t>
            </a:fld>
            <a:endParaRPr lang="en-US"/>
          </a:p>
        </p:txBody>
      </p:sp>
      <p:pic>
        <p:nvPicPr>
          <p:cNvPr id="7" name="Picture 6">
            <a:extLst>
              <a:ext uri="{FF2B5EF4-FFF2-40B4-BE49-F238E27FC236}">
                <a16:creationId xmlns:a16="http://schemas.microsoft.com/office/drawing/2014/main" id="{B7B6CEB4-F985-6F44-A9A7-6232268D0DF5}"/>
              </a:ext>
            </a:extLst>
          </p:cNvPr>
          <p:cNvPicPr>
            <a:picLocks noChangeAspect="1"/>
          </p:cNvPicPr>
          <p:nvPr/>
        </p:nvPicPr>
        <p:blipFill>
          <a:blip r:embed="rId2"/>
          <a:stretch>
            <a:fillRect/>
          </a:stretch>
        </p:blipFill>
        <p:spPr>
          <a:xfrm>
            <a:off x="3549599" y="1349341"/>
            <a:ext cx="2723847" cy="1801711"/>
          </a:xfrm>
          <a:prstGeom prst="rect">
            <a:avLst/>
          </a:prstGeom>
        </p:spPr>
      </p:pic>
      <p:pic>
        <p:nvPicPr>
          <p:cNvPr id="9" name="Picture 8">
            <a:extLst>
              <a:ext uri="{FF2B5EF4-FFF2-40B4-BE49-F238E27FC236}">
                <a16:creationId xmlns:a16="http://schemas.microsoft.com/office/drawing/2014/main" id="{66460205-81D4-854C-B41F-91880F8F28B4}"/>
              </a:ext>
            </a:extLst>
          </p:cNvPr>
          <p:cNvPicPr>
            <a:picLocks noChangeAspect="1"/>
          </p:cNvPicPr>
          <p:nvPr/>
        </p:nvPicPr>
        <p:blipFill>
          <a:blip r:embed="rId3"/>
          <a:stretch>
            <a:fillRect/>
          </a:stretch>
        </p:blipFill>
        <p:spPr>
          <a:xfrm>
            <a:off x="412532" y="1290423"/>
            <a:ext cx="2711399" cy="1801711"/>
          </a:xfrm>
          <a:prstGeom prst="rect">
            <a:avLst/>
          </a:prstGeom>
        </p:spPr>
      </p:pic>
      <p:pic>
        <p:nvPicPr>
          <p:cNvPr id="11" name="Picture 10">
            <a:extLst>
              <a:ext uri="{FF2B5EF4-FFF2-40B4-BE49-F238E27FC236}">
                <a16:creationId xmlns:a16="http://schemas.microsoft.com/office/drawing/2014/main" id="{0D0BFBE8-2776-2D42-B62C-01B7B2ED032C}"/>
              </a:ext>
            </a:extLst>
          </p:cNvPr>
          <p:cNvPicPr>
            <a:picLocks noChangeAspect="1"/>
          </p:cNvPicPr>
          <p:nvPr/>
        </p:nvPicPr>
        <p:blipFill>
          <a:blip r:embed="rId4"/>
          <a:stretch>
            <a:fillRect/>
          </a:stretch>
        </p:blipFill>
        <p:spPr>
          <a:xfrm>
            <a:off x="147967" y="3398185"/>
            <a:ext cx="2825750" cy="2048669"/>
          </a:xfrm>
          <a:prstGeom prst="rect">
            <a:avLst/>
          </a:prstGeom>
        </p:spPr>
      </p:pic>
      <p:pic>
        <p:nvPicPr>
          <p:cNvPr id="13" name="Picture 12">
            <a:extLst>
              <a:ext uri="{FF2B5EF4-FFF2-40B4-BE49-F238E27FC236}">
                <a16:creationId xmlns:a16="http://schemas.microsoft.com/office/drawing/2014/main" id="{4F438E66-24A6-004B-A522-BE279A9480A4}"/>
              </a:ext>
            </a:extLst>
          </p:cNvPr>
          <p:cNvPicPr>
            <a:picLocks noChangeAspect="1"/>
          </p:cNvPicPr>
          <p:nvPr/>
        </p:nvPicPr>
        <p:blipFill>
          <a:blip r:embed="rId5"/>
          <a:stretch>
            <a:fillRect/>
          </a:stretch>
        </p:blipFill>
        <p:spPr>
          <a:xfrm>
            <a:off x="2592718" y="3641218"/>
            <a:ext cx="1583765" cy="2111687"/>
          </a:xfrm>
          <a:prstGeom prst="rect">
            <a:avLst/>
          </a:prstGeom>
        </p:spPr>
      </p:pic>
      <p:pic>
        <p:nvPicPr>
          <p:cNvPr id="15" name="Picture 14">
            <a:extLst>
              <a:ext uri="{FF2B5EF4-FFF2-40B4-BE49-F238E27FC236}">
                <a16:creationId xmlns:a16="http://schemas.microsoft.com/office/drawing/2014/main" id="{D8360B7C-A6BB-6642-B7D7-F68693D46EC6}"/>
              </a:ext>
            </a:extLst>
          </p:cNvPr>
          <p:cNvPicPr>
            <a:picLocks noChangeAspect="1"/>
          </p:cNvPicPr>
          <p:nvPr/>
        </p:nvPicPr>
        <p:blipFill>
          <a:blip r:embed="rId6"/>
          <a:stretch>
            <a:fillRect/>
          </a:stretch>
        </p:blipFill>
        <p:spPr>
          <a:xfrm>
            <a:off x="6306114" y="1387475"/>
            <a:ext cx="2711400" cy="1524891"/>
          </a:xfrm>
          <a:prstGeom prst="rect">
            <a:avLst/>
          </a:prstGeom>
        </p:spPr>
      </p:pic>
      <p:pic>
        <p:nvPicPr>
          <p:cNvPr id="17" name="Picture 16">
            <a:extLst>
              <a:ext uri="{FF2B5EF4-FFF2-40B4-BE49-F238E27FC236}">
                <a16:creationId xmlns:a16="http://schemas.microsoft.com/office/drawing/2014/main" id="{B8794EFC-9799-2942-9D63-A5A49AF6B3AA}"/>
              </a:ext>
            </a:extLst>
          </p:cNvPr>
          <p:cNvPicPr>
            <a:picLocks noChangeAspect="1"/>
          </p:cNvPicPr>
          <p:nvPr/>
        </p:nvPicPr>
        <p:blipFill>
          <a:blip r:embed="rId7"/>
          <a:stretch>
            <a:fillRect/>
          </a:stretch>
        </p:blipFill>
        <p:spPr>
          <a:xfrm>
            <a:off x="4460833" y="3621354"/>
            <a:ext cx="1425055" cy="2385028"/>
          </a:xfrm>
          <a:prstGeom prst="rect">
            <a:avLst/>
          </a:prstGeom>
        </p:spPr>
      </p:pic>
      <p:pic>
        <p:nvPicPr>
          <p:cNvPr id="19" name="Picture 18">
            <a:extLst>
              <a:ext uri="{FF2B5EF4-FFF2-40B4-BE49-F238E27FC236}">
                <a16:creationId xmlns:a16="http://schemas.microsoft.com/office/drawing/2014/main" id="{D274F8F1-8B5E-0C40-857E-C8571A581200}"/>
              </a:ext>
            </a:extLst>
          </p:cNvPr>
          <p:cNvPicPr>
            <a:picLocks noChangeAspect="1"/>
          </p:cNvPicPr>
          <p:nvPr/>
        </p:nvPicPr>
        <p:blipFill>
          <a:blip r:embed="rId8"/>
          <a:stretch>
            <a:fillRect/>
          </a:stretch>
        </p:blipFill>
        <p:spPr>
          <a:xfrm>
            <a:off x="6016820" y="3668816"/>
            <a:ext cx="2481889" cy="1652007"/>
          </a:xfrm>
          <a:prstGeom prst="rect">
            <a:avLst/>
          </a:prstGeom>
        </p:spPr>
      </p:pic>
      <p:pic>
        <p:nvPicPr>
          <p:cNvPr id="21" name="Picture 20">
            <a:extLst>
              <a:ext uri="{FF2B5EF4-FFF2-40B4-BE49-F238E27FC236}">
                <a16:creationId xmlns:a16="http://schemas.microsoft.com/office/drawing/2014/main" id="{4BBD87AE-9B54-4446-9790-043700FC81F0}"/>
              </a:ext>
            </a:extLst>
          </p:cNvPr>
          <p:cNvPicPr>
            <a:picLocks noChangeAspect="1"/>
          </p:cNvPicPr>
          <p:nvPr/>
        </p:nvPicPr>
        <p:blipFill>
          <a:blip r:embed="rId9"/>
          <a:stretch>
            <a:fillRect/>
          </a:stretch>
        </p:blipFill>
        <p:spPr>
          <a:xfrm flipH="1">
            <a:off x="8630467" y="3591635"/>
            <a:ext cx="2723333" cy="1946275"/>
          </a:xfrm>
          <a:prstGeom prst="rect">
            <a:avLst/>
          </a:prstGeom>
        </p:spPr>
      </p:pic>
      <p:pic>
        <p:nvPicPr>
          <p:cNvPr id="23" name="Picture 22">
            <a:extLst>
              <a:ext uri="{FF2B5EF4-FFF2-40B4-BE49-F238E27FC236}">
                <a16:creationId xmlns:a16="http://schemas.microsoft.com/office/drawing/2014/main" id="{02020AD3-2F39-1042-8D65-A489A45FCB3C}"/>
              </a:ext>
            </a:extLst>
          </p:cNvPr>
          <p:cNvPicPr>
            <a:picLocks noChangeAspect="1"/>
          </p:cNvPicPr>
          <p:nvPr/>
        </p:nvPicPr>
        <p:blipFill>
          <a:blip r:embed="rId10"/>
          <a:stretch>
            <a:fillRect/>
          </a:stretch>
        </p:blipFill>
        <p:spPr>
          <a:xfrm>
            <a:off x="9301164" y="1387474"/>
            <a:ext cx="2478304" cy="1640830"/>
          </a:xfrm>
          <a:prstGeom prst="rect">
            <a:avLst/>
          </a:prstGeom>
        </p:spPr>
      </p:pic>
    </p:spTree>
    <p:extLst>
      <p:ext uri="{BB962C8B-B14F-4D97-AF65-F5344CB8AC3E}">
        <p14:creationId xmlns:p14="http://schemas.microsoft.com/office/powerpoint/2010/main" val="489935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AFC236-80B0-0040-A2E4-BD28D92C7838}"/>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FB15F87B-72DC-154A-980B-24E91CCAE0E9}"/>
              </a:ext>
            </a:extLst>
          </p:cNvPr>
          <p:cNvSpPr>
            <a:spLocks noGrp="1"/>
          </p:cNvSpPr>
          <p:nvPr>
            <p:ph type="sldNum" sz="quarter" idx="12"/>
          </p:nvPr>
        </p:nvSpPr>
        <p:spPr/>
        <p:txBody>
          <a:bodyPr/>
          <a:lstStyle/>
          <a:p>
            <a:fld id="{23213AA6-DD48-C149-8127-3FAE32D64004}" type="slidenum">
              <a:rPr lang="en-US" smtClean="0"/>
              <a:t>20</a:t>
            </a:fld>
            <a:endParaRPr lang="en-US" dirty="0"/>
          </a:p>
        </p:txBody>
      </p:sp>
      <p:pic>
        <p:nvPicPr>
          <p:cNvPr id="9" name="Picture 8">
            <a:extLst>
              <a:ext uri="{FF2B5EF4-FFF2-40B4-BE49-F238E27FC236}">
                <a16:creationId xmlns:a16="http://schemas.microsoft.com/office/drawing/2014/main" id="{ED8C278B-CFC4-C348-B31E-2913698C9AC5}"/>
              </a:ext>
            </a:extLst>
          </p:cNvPr>
          <p:cNvPicPr>
            <a:picLocks noChangeAspect="1"/>
          </p:cNvPicPr>
          <p:nvPr/>
        </p:nvPicPr>
        <p:blipFill>
          <a:blip r:embed="rId2"/>
          <a:stretch>
            <a:fillRect/>
          </a:stretch>
        </p:blipFill>
        <p:spPr>
          <a:xfrm>
            <a:off x="1785081" y="0"/>
            <a:ext cx="7802672" cy="6206417"/>
          </a:xfrm>
          <a:prstGeom prst="rect">
            <a:avLst/>
          </a:prstGeom>
        </p:spPr>
      </p:pic>
    </p:spTree>
    <p:extLst>
      <p:ext uri="{BB962C8B-B14F-4D97-AF65-F5344CB8AC3E}">
        <p14:creationId xmlns:p14="http://schemas.microsoft.com/office/powerpoint/2010/main" val="348697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840F02-7E10-A248-AE2F-839D255635AB}"/>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EAD6ACE5-3664-994D-99D1-2AF1BFEFC8F4}"/>
              </a:ext>
            </a:extLst>
          </p:cNvPr>
          <p:cNvSpPr>
            <a:spLocks noGrp="1"/>
          </p:cNvSpPr>
          <p:nvPr>
            <p:ph type="sldNum" sz="quarter" idx="12"/>
          </p:nvPr>
        </p:nvSpPr>
        <p:spPr/>
        <p:txBody>
          <a:bodyPr/>
          <a:lstStyle/>
          <a:p>
            <a:fld id="{23213AA6-DD48-C149-8127-3FAE32D64004}" type="slidenum">
              <a:rPr lang="en-US" smtClean="0"/>
              <a:t>21</a:t>
            </a:fld>
            <a:endParaRPr lang="en-US"/>
          </a:p>
        </p:txBody>
      </p:sp>
      <p:pic>
        <p:nvPicPr>
          <p:cNvPr id="7" name="Picture 6">
            <a:extLst>
              <a:ext uri="{FF2B5EF4-FFF2-40B4-BE49-F238E27FC236}">
                <a16:creationId xmlns:a16="http://schemas.microsoft.com/office/drawing/2014/main" id="{34FA46BC-5C10-F24D-8FD3-D6B34EB36F61}"/>
              </a:ext>
            </a:extLst>
          </p:cNvPr>
          <p:cNvPicPr>
            <a:picLocks noChangeAspect="1"/>
          </p:cNvPicPr>
          <p:nvPr/>
        </p:nvPicPr>
        <p:blipFill>
          <a:blip r:embed="rId2"/>
          <a:stretch>
            <a:fillRect/>
          </a:stretch>
        </p:blipFill>
        <p:spPr>
          <a:xfrm>
            <a:off x="459337" y="0"/>
            <a:ext cx="8151263" cy="6068686"/>
          </a:xfrm>
          <a:prstGeom prst="rect">
            <a:avLst/>
          </a:prstGeom>
        </p:spPr>
      </p:pic>
      <p:sp>
        <p:nvSpPr>
          <p:cNvPr id="8" name="Rectangle 7">
            <a:extLst>
              <a:ext uri="{FF2B5EF4-FFF2-40B4-BE49-F238E27FC236}">
                <a16:creationId xmlns:a16="http://schemas.microsoft.com/office/drawing/2014/main" id="{8D7910F4-5F06-AF4D-85E1-EC1050114B13}"/>
              </a:ext>
            </a:extLst>
          </p:cNvPr>
          <p:cNvSpPr/>
          <p:nvPr/>
        </p:nvSpPr>
        <p:spPr>
          <a:xfrm>
            <a:off x="8258360" y="3782216"/>
            <a:ext cx="3736920" cy="646331"/>
          </a:xfrm>
          <a:prstGeom prst="rect">
            <a:avLst/>
          </a:prstGeom>
        </p:spPr>
        <p:txBody>
          <a:bodyPr wrap="none">
            <a:spAutoFit/>
          </a:bodyPr>
          <a:lstStyle/>
          <a:p>
            <a:r>
              <a:rPr lang="en-US" dirty="0">
                <a:latin typeface="Helvetica" pitchFamily="2" charset="0"/>
              </a:rPr>
              <a:t>Robust Real-time Object Detection</a:t>
            </a:r>
          </a:p>
          <a:p>
            <a:r>
              <a:rPr lang="en-US" dirty="0">
                <a:latin typeface="Helvetica" pitchFamily="2" charset="0"/>
              </a:rPr>
              <a:t> - Viola * Jones, 2001</a:t>
            </a:r>
            <a:endParaRPr lang="en-US" dirty="0">
              <a:effectLst/>
              <a:latin typeface="Helvetica" pitchFamily="2" charset="0"/>
            </a:endParaRPr>
          </a:p>
        </p:txBody>
      </p:sp>
    </p:spTree>
    <p:extLst>
      <p:ext uri="{BB962C8B-B14F-4D97-AF65-F5344CB8AC3E}">
        <p14:creationId xmlns:p14="http://schemas.microsoft.com/office/powerpoint/2010/main" val="2986052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03EAEB-4050-8A41-BA00-A74080C848AB}"/>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9E2AD19B-1609-594F-A1E9-58DCA285B0A2}"/>
              </a:ext>
            </a:extLst>
          </p:cNvPr>
          <p:cNvSpPr>
            <a:spLocks noGrp="1"/>
          </p:cNvSpPr>
          <p:nvPr>
            <p:ph type="sldNum" sz="quarter" idx="12"/>
          </p:nvPr>
        </p:nvSpPr>
        <p:spPr/>
        <p:txBody>
          <a:bodyPr/>
          <a:lstStyle/>
          <a:p>
            <a:fld id="{23213AA6-DD48-C149-8127-3FAE32D64004}" type="slidenum">
              <a:rPr lang="en-US" smtClean="0"/>
              <a:t>22</a:t>
            </a:fld>
            <a:endParaRPr lang="en-US"/>
          </a:p>
        </p:txBody>
      </p:sp>
      <p:pic>
        <p:nvPicPr>
          <p:cNvPr id="7" name="Picture 6">
            <a:extLst>
              <a:ext uri="{FF2B5EF4-FFF2-40B4-BE49-F238E27FC236}">
                <a16:creationId xmlns:a16="http://schemas.microsoft.com/office/drawing/2014/main" id="{E218C31C-028E-564E-BC10-7993BCD2E9D9}"/>
              </a:ext>
            </a:extLst>
          </p:cNvPr>
          <p:cNvPicPr>
            <a:picLocks noChangeAspect="1"/>
          </p:cNvPicPr>
          <p:nvPr/>
        </p:nvPicPr>
        <p:blipFill>
          <a:blip r:embed="rId3"/>
          <a:stretch>
            <a:fillRect/>
          </a:stretch>
        </p:blipFill>
        <p:spPr>
          <a:xfrm>
            <a:off x="400050" y="25400"/>
            <a:ext cx="11391900" cy="6807200"/>
          </a:xfrm>
          <a:prstGeom prst="rect">
            <a:avLst/>
          </a:prstGeom>
        </p:spPr>
      </p:pic>
    </p:spTree>
    <p:extLst>
      <p:ext uri="{BB962C8B-B14F-4D97-AF65-F5344CB8AC3E}">
        <p14:creationId xmlns:p14="http://schemas.microsoft.com/office/powerpoint/2010/main" val="2961667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E3E4D8-2223-E544-9FB6-C7DCE3F93D7E}"/>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9991B3A3-2746-FC48-83A7-34D09F4A3D72}"/>
              </a:ext>
            </a:extLst>
          </p:cNvPr>
          <p:cNvSpPr>
            <a:spLocks noGrp="1"/>
          </p:cNvSpPr>
          <p:nvPr>
            <p:ph type="sldNum" sz="quarter" idx="12"/>
          </p:nvPr>
        </p:nvSpPr>
        <p:spPr/>
        <p:txBody>
          <a:bodyPr/>
          <a:lstStyle/>
          <a:p>
            <a:fld id="{23213AA6-DD48-C149-8127-3FAE32D64004}" type="slidenum">
              <a:rPr lang="en-US" smtClean="0"/>
              <a:t>23</a:t>
            </a:fld>
            <a:endParaRPr lang="en-US"/>
          </a:p>
        </p:txBody>
      </p:sp>
      <p:pic>
        <p:nvPicPr>
          <p:cNvPr id="7" name="Picture 6">
            <a:extLst>
              <a:ext uri="{FF2B5EF4-FFF2-40B4-BE49-F238E27FC236}">
                <a16:creationId xmlns:a16="http://schemas.microsoft.com/office/drawing/2014/main" id="{C8011AFA-823E-534A-BBF8-83B3C7F150FB}"/>
              </a:ext>
            </a:extLst>
          </p:cNvPr>
          <p:cNvPicPr>
            <a:picLocks noChangeAspect="1"/>
          </p:cNvPicPr>
          <p:nvPr/>
        </p:nvPicPr>
        <p:blipFill>
          <a:blip r:embed="rId2"/>
          <a:stretch>
            <a:fillRect/>
          </a:stretch>
        </p:blipFill>
        <p:spPr>
          <a:xfrm>
            <a:off x="1103286" y="0"/>
            <a:ext cx="8820643" cy="6058025"/>
          </a:xfrm>
          <a:prstGeom prst="rect">
            <a:avLst/>
          </a:prstGeom>
        </p:spPr>
      </p:pic>
    </p:spTree>
    <p:extLst>
      <p:ext uri="{BB962C8B-B14F-4D97-AF65-F5344CB8AC3E}">
        <p14:creationId xmlns:p14="http://schemas.microsoft.com/office/powerpoint/2010/main" val="772498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8A9EEF-D106-AB47-B2DE-5FBC4ED49C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C4C4CC1D-CA21-494C-A029-A0685AB89F07}"/>
              </a:ext>
            </a:extLst>
          </p:cNvPr>
          <p:cNvSpPr>
            <a:spLocks noGrp="1"/>
          </p:cNvSpPr>
          <p:nvPr>
            <p:ph type="sldNum" sz="quarter" idx="12"/>
          </p:nvPr>
        </p:nvSpPr>
        <p:spPr/>
        <p:txBody>
          <a:bodyPr/>
          <a:lstStyle/>
          <a:p>
            <a:fld id="{23213AA6-DD48-C149-8127-3FAE32D64004}" type="slidenum">
              <a:rPr lang="en-US" smtClean="0"/>
              <a:t>24</a:t>
            </a:fld>
            <a:endParaRPr lang="en-US"/>
          </a:p>
        </p:txBody>
      </p:sp>
      <p:pic>
        <p:nvPicPr>
          <p:cNvPr id="7" name="Picture 6">
            <a:extLst>
              <a:ext uri="{FF2B5EF4-FFF2-40B4-BE49-F238E27FC236}">
                <a16:creationId xmlns:a16="http://schemas.microsoft.com/office/drawing/2014/main" id="{BBA58D81-1BA1-5448-8240-6100297F2BDB}"/>
              </a:ext>
            </a:extLst>
          </p:cNvPr>
          <p:cNvPicPr>
            <a:picLocks noChangeAspect="1"/>
          </p:cNvPicPr>
          <p:nvPr/>
        </p:nvPicPr>
        <p:blipFill>
          <a:blip r:embed="rId2"/>
          <a:stretch>
            <a:fillRect/>
          </a:stretch>
        </p:blipFill>
        <p:spPr>
          <a:xfrm>
            <a:off x="897935" y="0"/>
            <a:ext cx="9590772" cy="6326730"/>
          </a:xfrm>
          <a:prstGeom prst="rect">
            <a:avLst/>
          </a:prstGeom>
        </p:spPr>
      </p:pic>
    </p:spTree>
    <p:extLst>
      <p:ext uri="{BB962C8B-B14F-4D97-AF65-F5344CB8AC3E}">
        <p14:creationId xmlns:p14="http://schemas.microsoft.com/office/powerpoint/2010/main" val="1995717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09A1F2D-2B78-714F-A241-DA5EB01B3AE5}"/>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9FC4E9A6-EEE6-FB4E-A83F-371B26C6BC60}"/>
              </a:ext>
            </a:extLst>
          </p:cNvPr>
          <p:cNvSpPr>
            <a:spLocks noGrp="1"/>
          </p:cNvSpPr>
          <p:nvPr>
            <p:ph type="sldNum" sz="quarter" idx="12"/>
          </p:nvPr>
        </p:nvSpPr>
        <p:spPr/>
        <p:txBody>
          <a:bodyPr/>
          <a:lstStyle/>
          <a:p>
            <a:fld id="{23213AA6-DD48-C149-8127-3FAE32D64004}" type="slidenum">
              <a:rPr lang="en-US" smtClean="0"/>
              <a:t>25</a:t>
            </a:fld>
            <a:endParaRPr lang="en-US"/>
          </a:p>
        </p:txBody>
      </p:sp>
      <p:pic>
        <p:nvPicPr>
          <p:cNvPr id="7" name="Picture 6">
            <a:extLst>
              <a:ext uri="{FF2B5EF4-FFF2-40B4-BE49-F238E27FC236}">
                <a16:creationId xmlns:a16="http://schemas.microsoft.com/office/drawing/2014/main" id="{2E43B255-3691-624F-96B8-93C75148C59A}"/>
              </a:ext>
            </a:extLst>
          </p:cNvPr>
          <p:cNvPicPr>
            <a:picLocks noChangeAspect="1"/>
          </p:cNvPicPr>
          <p:nvPr/>
        </p:nvPicPr>
        <p:blipFill>
          <a:blip r:embed="rId3"/>
          <a:stretch>
            <a:fillRect/>
          </a:stretch>
        </p:blipFill>
        <p:spPr>
          <a:xfrm>
            <a:off x="1213230" y="0"/>
            <a:ext cx="9765539" cy="6858000"/>
          </a:xfrm>
          <a:prstGeom prst="rect">
            <a:avLst/>
          </a:prstGeom>
        </p:spPr>
      </p:pic>
    </p:spTree>
    <p:extLst>
      <p:ext uri="{BB962C8B-B14F-4D97-AF65-F5344CB8AC3E}">
        <p14:creationId xmlns:p14="http://schemas.microsoft.com/office/powerpoint/2010/main" val="3272924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3997821-9655-5242-ABAE-84062F9BD0E6}"/>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B3007197-1AC3-C24B-9791-20511D89FDCB}"/>
              </a:ext>
            </a:extLst>
          </p:cNvPr>
          <p:cNvSpPr>
            <a:spLocks noGrp="1"/>
          </p:cNvSpPr>
          <p:nvPr>
            <p:ph type="sldNum" sz="quarter" idx="12"/>
          </p:nvPr>
        </p:nvSpPr>
        <p:spPr/>
        <p:txBody>
          <a:bodyPr/>
          <a:lstStyle/>
          <a:p>
            <a:fld id="{23213AA6-DD48-C149-8127-3FAE32D64004}" type="slidenum">
              <a:rPr lang="en-US" smtClean="0"/>
              <a:t>26</a:t>
            </a:fld>
            <a:endParaRPr lang="en-US"/>
          </a:p>
        </p:txBody>
      </p:sp>
      <p:pic>
        <p:nvPicPr>
          <p:cNvPr id="7" name="Picture 6">
            <a:extLst>
              <a:ext uri="{FF2B5EF4-FFF2-40B4-BE49-F238E27FC236}">
                <a16:creationId xmlns:a16="http://schemas.microsoft.com/office/drawing/2014/main" id="{11587AD2-FE0A-4043-9E42-5C3D2EFC91FF}"/>
              </a:ext>
            </a:extLst>
          </p:cNvPr>
          <p:cNvPicPr>
            <a:picLocks noChangeAspect="1"/>
          </p:cNvPicPr>
          <p:nvPr/>
        </p:nvPicPr>
        <p:blipFill>
          <a:blip r:embed="rId2"/>
          <a:stretch>
            <a:fillRect/>
          </a:stretch>
        </p:blipFill>
        <p:spPr>
          <a:xfrm>
            <a:off x="1188343" y="0"/>
            <a:ext cx="8870057" cy="6197545"/>
          </a:xfrm>
          <a:prstGeom prst="rect">
            <a:avLst/>
          </a:prstGeom>
        </p:spPr>
      </p:pic>
      <p:sp>
        <p:nvSpPr>
          <p:cNvPr id="8" name="Rectangle 7">
            <a:extLst>
              <a:ext uri="{FF2B5EF4-FFF2-40B4-BE49-F238E27FC236}">
                <a16:creationId xmlns:a16="http://schemas.microsoft.com/office/drawing/2014/main" id="{8A0B83AA-4208-ED40-8F2D-6A5D07DD7856}"/>
              </a:ext>
            </a:extLst>
          </p:cNvPr>
          <p:cNvSpPr/>
          <p:nvPr/>
        </p:nvSpPr>
        <p:spPr>
          <a:xfrm>
            <a:off x="7308548" y="6488668"/>
            <a:ext cx="3564887" cy="369332"/>
          </a:xfrm>
          <a:prstGeom prst="rect">
            <a:avLst/>
          </a:prstGeom>
        </p:spPr>
        <p:txBody>
          <a:bodyPr wrap="none">
            <a:spAutoFit/>
          </a:bodyPr>
          <a:lstStyle/>
          <a:p>
            <a:r>
              <a:rPr lang="en-US" dirty="0">
                <a:hlinkClick r:id="rId3"/>
              </a:rPr>
              <a:t>https://arxiv.org/pdf/1409.0575.pdf</a:t>
            </a:r>
            <a:endParaRPr lang="en-US" dirty="0"/>
          </a:p>
        </p:txBody>
      </p:sp>
    </p:spTree>
    <p:extLst>
      <p:ext uri="{BB962C8B-B14F-4D97-AF65-F5344CB8AC3E}">
        <p14:creationId xmlns:p14="http://schemas.microsoft.com/office/powerpoint/2010/main" val="857059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3997821-9655-5242-ABAE-84062F9BD0E6}"/>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B3007197-1AC3-C24B-9791-20511D89FDCB}"/>
              </a:ext>
            </a:extLst>
          </p:cNvPr>
          <p:cNvSpPr>
            <a:spLocks noGrp="1"/>
          </p:cNvSpPr>
          <p:nvPr>
            <p:ph type="sldNum" sz="quarter" idx="12"/>
          </p:nvPr>
        </p:nvSpPr>
        <p:spPr/>
        <p:txBody>
          <a:bodyPr/>
          <a:lstStyle/>
          <a:p>
            <a:fld id="{23213AA6-DD48-C149-8127-3FAE32D64004}" type="slidenum">
              <a:rPr lang="en-US" smtClean="0"/>
              <a:t>27</a:t>
            </a:fld>
            <a:endParaRPr lang="en-US"/>
          </a:p>
        </p:txBody>
      </p:sp>
      <p:sp>
        <p:nvSpPr>
          <p:cNvPr id="6" name="Title 1">
            <a:extLst>
              <a:ext uri="{FF2B5EF4-FFF2-40B4-BE49-F238E27FC236}">
                <a16:creationId xmlns:a16="http://schemas.microsoft.com/office/drawing/2014/main" id="{A891BA0D-3572-CD45-8DFD-D3DAC29D5A78}"/>
              </a:ext>
            </a:extLst>
          </p:cNvPr>
          <p:cNvSpPr>
            <a:spLocks noGrp="1"/>
          </p:cNvSpPr>
          <p:nvPr>
            <p:ph type="title"/>
          </p:nvPr>
        </p:nvSpPr>
        <p:spPr>
          <a:xfrm>
            <a:off x="838200" y="365125"/>
            <a:ext cx="10515600" cy="1325563"/>
          </a:xfrm>
        </p:spPr>
        <p:txBody>
          <a:bodyPr/>
          <a:lstStyle/>
          <a:p>
            <a:r>
              <a:rPr lang="en-US" dirty="0" err="1">
                <a:hlinkClick r:id="rId2"/>
              </a:rPr>
              <a:t>AlexNet</a:t>
            </a:r>
            <a:r>
              <a:rPr lang="en-US" dirty="0">
                <a:hlinkClick r:id="rId2"/>
              </a:rPr>
              <a:t> 2012</a:t>
            </a:r>
            <a:endParaRPr lang="en-US" dirty="0"/>
          </a:p>
        </p:txBody>
      </p:sp>
      <p:pic>
        <p:nvPicPr>
          <p:cNvPr id="3" name="Picture 2">
            <a:extLst>
              <a:ext uri="{FF2B5EF4-FFF2-40B4-BE49-F238E27FC236}">
                <a16:creationId xmlns:a16="http://schemas.microsoft.com/office/drawing/2014/main" id="{3DEA0989-3632-FE4A-9838-4B308395D831}"/>
              </a:ext>
            </a:extLst>
          </p:cNvPr>
          <p:cNvPicPr>
            <a:picLocks noChangeAspect="1"/>
          </p:cNvPicPr>
          <p:nvPr/>
        </p:nvPicPr>
        <p:blipFill>
          <a:blip r:embed="rId3"/>
          <a:stretch>
            <a:fillRect/>
          </a:stretch>
        </p:blipFill>
        <p:spPr>
          <a:xfrm>
            <a:off x="1421653" y="1407291"/>
            <a:ext cx="7453406" cy="3780519"/>
          </a:xfrm>
          <a:prstGeom prst="rect">
            <a:avLst/>
          </a:prstGeom>
        </p:spPr>
      </p:pic>
      <p:pic>
        <p:nvPicPr>
          <p:cNvPr id="9" name="Picture 8">
            <a:extLst>
              <a:ext uri="{FF2B5EF4-FFF2-40B4-BE49-F238E27FC236}">
                <a16:creationId xmlns:a16="http://schemas.microsoft.com/office/drawing/2014/main" id="{65ECE4EA-CAD6-C342-B726-967A51E7FCA4}"/>
              </a:ext>
            </a:extLst>
          </p:cNvPr>
          <p:cNvPicPr>
            <a:picLocks noChangeAspect="1"/>
          </p:cNvPicPr>
          <p:nvPr/>
        </p:nvPicPr>
        <p:blipFill>
          <a:blip r:embed="rId4"/>
          <a:stretch>
            <a:fillRect/>
          </a:stretch>
        </p:blipFill>
        <p:spPr>
          <a:xfrm>
            <a:off x="980143" y="3886329"/>
            <a:ext cx="8007831" cy="3529584"/>
          </a:xfrm>
          <a:prstGeom prst="rect">
            <a:avLst/>
          </a:prstGeom>
        </p:spPr>
      </p:pic>
      <p:sp>
        <p:nvSpPr>
          <p:cNvPr id="10" name="TextBox 9">
            <a:extLst>
              <a:ext uri="{FF2B5EF4-FFF2-40B4-BE49-F238E27FC236}">
                <a16:creationId xmlns:a16="http://schemas.microsoft.com/office/drawing/2014/main" id="{9FD3A97E-D917-5841-BAF6-FEC1DBA6C1F6}"/>
              </a:ext>
            </a:extLst>
          </p:cNvPr>
          <p:cNvSpPr txBox="1"/>
          <p:nvPr/>
        </p:nvSpPr>
        <p:spPr>
          <a:xfrm>
            <a:off x="9197788" y="2783541"/>
            <a:ext cx="2994212" cy="2031325"/>
          </a:xfrm>
          <a:prstGeom prst="rect">
            <a:avLst/>
          </a:prstGeom>
          <a:noFill/>
        </p:spPr>
        <p:txBody>
          <a:bodyPr wrap="square" rtlCol="0">
            <a:spAutoFit/>
          </a:bodyPr>
          <a:lstStyle/>
          <a:p>
            <a:r>
              <a:rPr lang="en-US" dirty="0"/>
              <a:t>Trained with ImageNet, Winner of the 2012 IMAGENET CHALLENGE</a:t>
            </a:r>
          </a:p>
          <a:p>
            <a:endParaRPr lang="en-US" dirty="0"/>
          </a:p>
          <a:p>
            <a:r>
              <a:rPr lang="en-US" dirty="0"/>
              <a:t>85% accuracy top-5 accuracy</a:t>
            </a:r>
          </a:p>
          <a:p>
            <a:endParaRPr lang="en-US" dirty="0"/>
          </a:p>
          <a:p>
            <a:r>
              <a:rPr lang="en-US" dirty="0"/>
              <a:t>Trained on multiple GPUs </a:t>
            </a:r>
          </a:p>
        </p:txBody>
      </p:sp>
    </p:spTree>
    <p:extLst>
      <p:ext uri="{BB962C8B-B14F-4D97-AF65-F5344CB8AC3E}">
        <p14:creationId xmlns:p14="http://schemas.microsoft.com/office/powerpoint/2010/main" val="3645114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A837C7-B2A0-354C-ABB3-08F02959716B}"/>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B8FF8307-BE73-BB42-B9C7-959BEB4861D1}"/>
              </a:ext>
            </a:extLst>
          </p:cNvPr>
          <p:cNvSpPr>
            <a:spLocks noGrp="1"/>
          </p:cNvSpPr>
          <p:nvPr>
            <p:ph type="sldNum" sz="quarter" idx="12"/>
          </p:nvPr>
        </p:nvSpPr>
        <p:spPr/>
        <p:txBody>
          <a:bodyPr/>
          <a:lstStyle/>
          <a:p>
            <a:fld id="{23213AA6-DD48-C149-8127-3FAE32D64004}" type="slidenum">
              <a:rPr lang="en-US" smtClean="0"/>
              <a:t>28</a:t>
            </a:fld>
            <a:endParaRPr lang="en-US"/>
          </a:p>
        </p:txBody>
      </p:sp>
      <p:pic>
        <p:nvPicPr>
          <p:cNvPr id="7" name="Picture 6">
            <a:extLst>
              <a:ext uri="{FF2B5EF4-FFF2-40B4-BE49-F238E27FC236}">
                <a16:creationId xmlns:a16="http://schemas.microsoft.com/office/drawing/2014/main" id="{E1C888A3-DCCD-C948-9DD1-776EE0F53A66}"/>
              </a:ext>
            </a:extLst>
          </p:cNvPr>
          <p:cNvPicPr>
            <a:picLocks noChangeAspect="1"/>
          </p:cNvPicPr>
          <p:nvPr/>
        </p:nvPicPr>
        <p:blipFill>
          <a:blip r:embed="rId2"/>
          <a:stretch>
            <a:fillRect/>
          </a:stretch>
        </p:blipFill>
        <p:spPr>
          <a:xfrm>
            <a:off x="1172171" y="0"/>
            <a:ext cx="8753708" cy="6096162"/>
          </a:xfrm>
          <a:prstGeom prst="rect">
            <a:avLst/>
          </a:prstGeom>
        </p:spPr>
      </p:pic>
    </p:spTree>
    <p:extLst>
      <p:ext uri="{BB962C8B-B14F-4D97-AF65-F5344CB8AC3E}">
        <p14:creationId xmlns:p14="http://schemas.microsoft.com/office/powerpoint/2010/main" val="1242745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A6111E-D503-F54B-B67C-BFDD33110C7A}"/>
              </a:ext>
            </a:extLst>
          </p:cNvPr>
          <p:cNvSpPr>
            <a:spLocks noGrp="1"/>
          </p:cNvSpPr>
          <p:nvPr>
            <p:ph type="ftr" sz="quarter" idx="11"/>
          </p:nvPr>
        </p:nvSpPr>
        <p:spPr/>
        <p:txBody>
          <a:bodyPr/>
          <a:lstStyle/>
          <a:p>
            <a:r>
              <a:rPr lang="en-US"/>
              <a:t>Prof. Bei Xiao  Deep Learning in Vision, CSC496, August 26, 2019</a:t>
            </a:r>
          </a:p>
        </p:txBody>
      </p:sp>
      <p:sp>
        <p:nvSpPr>
          <p:cNvPr id="8" name="Title 1">
            <a:extLst>
              <a:ext uri="{FF2B5EF4-FFF2-40B4-BE49-F238E27FC236}">
                <a16:creationId xmlns:a16="http://schemas.microsoft.com/office/drawing/2014/main" id="{3CC6F139-E45A-4A4D-BBA5-668316775D85}"/>
              </a:ext>
            </a:extLst>
          </p:cNvPr>
          <p:cNvSpPr>
            <a:spLocks noGrp="1"/>
          </p:cNvSpPr>
          <p:nvPr>
            <p:ph type="title"/>
          </p:nvPr>
        </p:nvSpPr>
        <p:spPr>
          <a:xfrm>
            <a:off x="838200" y="365125"/>
            <a:ext cx="10515600" cy="1325563"/>
          </a:xfrm>
        </p:spPr>
        <p:txBody>
          <a:bodyPr/>
          <a:lstStyle/>
          <a:p>
            <a:r>
              <a:rPr lang="en-US" dirty="0"/>
              <a:t>The rise of deep learning</a:t>
            </a:r>
          </a:p>
        </p:txBody>
      </p:sp>
      <p:pic>
        <p:nvPicPr>
          <p:cNvPr id="3" name="Picture 2">
            <a:extLst>
              <a:ext uri="{FF2B5EF4-FFF2-40B4-BE49-F238E27FC236}">
                <a16:creationId xmlns:a16="http://schemas.microsoft.com/office/drawing/2014/main" id="{234DF30C-10F9-0344-97FC-97785CD90EAD}"/>
              </a:ext>
            </a:extLst>
          </p:cNvPr>
          <p:cNvPicPr>
            <a:picLocks noChangeAspect="1"/>
          </p:cNvPicPr>
          <p:nvPr/>
        </p:nvPicPr>
        <p:blipFill>
          <a:blip r:embed="rId3"/>
          <a:stretch>
            <a:fillRect/>
          </a:stretch>
        </p:blipFill>
        <p:spPr>
          <a:xfrm>
            <a:off x="442725" y="1638300"/>
            <a:ext cx="3638739" cy="2667000"/>
          </a:xfrm>
          <a:prstGeom prst="rect">
            <a:avLst/>
          </a:prstGeom>
        </p:spPr>
      </p:pic>
      <p:pic>
        <p:nvPicPr>
          <p:cNvPr id="9" name="Picture 8">
            <a:hlinkClick r:id="rId4"/>
            <a:extLst>
              <a:ext uri="{FF2B5EF4-FFF2-40B4-BE49-F238E27FC236}">
                <a16:creationId xmlns:a16="http://schemas.microsoft.com/office/drawing/2014/main" id="{9662C9FA-8950-F945-B94D-B569DB0E6A7B}"/>
              </a:ext>
            </a:extLst>
          </p:cNvPr>
          <p:cNvPicPr>
            <a:picLocks noChangeAspect="1"/>
          </p:cNvPicPr>
          <p:nvPr/>
        </p:nvPicPr>
        <p:blipFill>
          <a:blip r:embed="rId5"/>
          <a:stretch>
            <a:fillRect/>
          </a:stretch>
        </p:blipFill>
        <p:spPr>
          <a:xfrm>
            <a:off x="4368664" y="1714501"/>
            <a:ext cx="3454671" cy="4325937"/>
          </a:xfrm>
          <a:prstGeom prst="rect">
            <a:avLst/>
          </a:prstGeom>
        </p:spPr>
      </p:pic>
      <p:pic>
        <p:nvPicPr>
          <p:cNvPr id="11" name="Picture 10">
            <a:hlinkClick r:id="rId6"/>
            <a:extLst>
              <a:ext uri="{FF2B5EF4-FFF2-40B4-BE49-F238E27FC236}">
                <a16:creationId xmlns:a16="http://schemas.microsoft.com/office/drawing/2014/main" id="{DE506FAD-BE91-FF4F-9292-0E2F50848967}"/>
              </a:ext>
            </a:extLst>
          </p:cNvPr>
          <p:cNvPicPr>
            <a:picLocks noChangeAspect="1"/>
          </p:cNvPicPr>
          <p:nvPr/>
        </p:nvPicPr>
        <p:blipFill>
          <a:blip r:embed="rId7"/>
          <a:stretch>
            <a:fillRect/>
          </a:stretch>
        </p:blipFill>
        <p:spPr>
          <a:xfrm>
            <a:off x="7823335" y="502607"/>
            <a:ext cx="4114800" cy="3520912"/>
          </a:xfrm>
          <a:prstGeom prst="rect">
            <a:avLst/>
          </a:prstGeom>
        </p:spPr>
      </p:pic>
      <p:pic>
        <p:nvPicPr>
          <p:cNvPr id="13" name="Picture 12">
            <a:extLst>
              <a:ext uri="{FF2B5EF4-FFF2-40B4-BE49-F238E27FC236}">
                <a16:creationId xmlns:a16="http://schemas.microsoft.com/office/drawing/2014/main" id="{4CCDBEE5-6386-7242-B2DB-0B5829DCBF85}"/>
              </a:ext>
            </a:extLst>
          </p:cNvPr>
          <p:cNvPicPr>
            <a:picLocks noChangeAspect="1"/>
          </p:cNvPicPr>
          <p:nvPr/>
        </p:nvPicPr>
        <p:blipFill>
          <a:blip r:embed="rId8"/>
          <a:stretch>
            <a:fillRect/>
          </a:stretch>
        </p:blipFill>
        <p:spPr>
          <a:xfrm>
            <a:off x="442725" y="4450199"/>
            <a:ext cx="2871975" cy="2256551"/>
          </a:xfrm>
          <a:prstGeom prst="rect">
            <a:avLst/>
          </a:prstGeom>
        </p:spPr>
      </p:pic>
      <p:pic>
        <p:nvPicPr>
          <p:cNvPr id="15" name="Picture 14">
            <a:extLst>
              <a:ext uri="{FF2B5EF4-FFF2-40B4-BE49-F238E27FC236}">
                <a16:creationId xmlns:a16="http://schemas.microsoft.com/office/drawing/2014/main" id="{95DADF37-8273-4F45-A4AF-5A3815B6491F}"/>
              </a:ext>
            </a:extLst>
          </p:cNvPr>
          <p:cNvPicPr>
            <a:picLocks noChangeAspect="1"/>
          </p:cNvPicPr>
          <p:nvPr/>
        </p:nvPicPr>
        <p:blipFill>
          <a:blip r:embed="rId9"/>
          <a:stretch>
            <a:fillRect/>
          </a:stretch>
        </p:blipFill>
        <p:spPr>
          <a:xfrm>
            <a:off x="8230171" y="4173140"/>
            <a:ext cx="3123630" cy="2500544"/>
          </a:xfrm>
          <a:prstGeom prst="rect">
            <a:avLst/>
          </a:prstGeom>
        </p:spPr>
      </p:pic>
    </p:spTree>
    <p:extLst>
      <p:ext uri="{BB962C8B-B14F-4D97-AF65-F5344CB8AC3E}">
        <p14:creationId xmlns:p14="http://schemas.microsoft.com/office/powerpoint/2010/main" val="1883165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8030-F11A-9245-BC6F-E7A3E5E5F90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188EDA0-4F0B-2E41-B5D1-8B560DB26214}"/>
              </a:ext>
            </a:extLst>
          </p:cNvPr>
          <p:cNvSpPr>
            <a:spLocks noGrp="1"/>
          </p:cNvSpPr>
          <p:nvPr>
            <p:ph idx="1"/>
          </p:nvPr>
        </p:nvSpPr>
        <p:spPr/>
        <p:txBody>
          <a:bodyPr/>
          <a:lstStyle/>
          <a:p>
            <a:r>
              <a:rPr lang="en-US" dirty="0"/>
              <a:t>What is computer vision?</a:t>
            </a:r>
          </a:p>
          <a:p>
            <a:r>
              <a:rPr lang="en-US" dirty="0"/>
              <a:t>History of computer vision </a:t>
            </a:r>
          </a:p>
          <a:p>
            <a:r>
              <a:rPr lang="en-US" dirty="0"/>
              <a:t>What is deep learning?</a:t>
            </a:r>
          </a:p>
          <a:p>
            <a:r>
              <a:rPr lang="en-US" dirty="0"/>
              <a:t>Instructor/student Introduction</a:t>
            </a:r>
          </a:p>
          <a:p>
            <a:r>
              <a:rPr lang="en-US" dirty="0"/>
              <a:t>About this course</a:t>
            </a:r>
          </a:p>
        </p:txBody>
      </p:sp>
      <p:sp>
        <p:nvSpPr>
          <p:cNvPr id="4" name="Footer Placeholder 3">
            <a:extLst>
              <a:ext uri="{FF2B5EF4-FFF2-40B4-BE49-F238E27FC236}">
                <a16:creationId xmlns:a16="http://schemas.microsoft.com/office/drawing/2014/main" id="{9A6A1FE1-F815-F34A-A1D5-D4DF4F5C86F3}"/>
              </a:ext>
            </a:extLst>
          </p:cNvPr>
          <p:cNvSpPr>
            <a:spLocks noGrp="1"/>
          </p:cNvSpPr>
          <p:nvPr>
            <p:ph type="ftr" sz="quarter" idx="11"/>
          </p:nvPr>
        </p:nvSpPr>
        <p:spPr>
          <a:xfrm>
            <a:off x="3581401" y="6356350"/>
            <a:ext cx="5619749" cy="136525"/>
          </a:xfrm>
        </p:spPr>
        <p:txBody>
          <a:bodyPr/>
          <a:lstStyle/>
          <a:p>
            <a:r>
              <a:rPr lang="en-US"/>
              <a:t>Prof. Bei Xiao  Deep Learning in Vision, CSC496, August 26, 2019</a:t>
            </a:r>
            <a:endParaRPr lang="en-US" dirty="0"/>
          </a:p>
        </p:txBody>
      </p:sp>
      <p:sp>
        <p:nvSpPr>
          <p:cNvPr id="5" name="Slide Number Placeholder 4">
            <a:extLst>
              <a:ext uri="{FF2B5EF4-FFF2-40B4-BE49-F238E27FC236}">
                <a16:creationId xmlns:a16="http://schemas.microsoft.com/office/drawing/2014/main" id="{0A3E14A8-4128-934B-A5CC-BCB77142DFAC}"/>
              </a:ext>
            </a:extLst>
          </p:cNvPr>
          <p:cNvSpPr>
            <a:spLocks noGrp="1"/>
          </p:cNvSpPr>
          <p:nvPr>
            <p:ph type="sldNum" sz="quarter" idx="12"/>
          </p:nvPr>
        </p:nvSpPr>
        <p:spPr/>
        <p:txBody>
          <a:bodyPr/>
          <a:lstStyle/>
          <a:p>
            <a:fld id="{23213AA6-DD48-C149-8127-3FAE32D64004}" type="slidenum">
              <a:rPr lang="en-US" smtClean="0"/>
              <a:t>3</a:t>
            </a:fld>
            <a:endParaRPr lang="en-US"/>
          </a:p>
        </p:txBody>
      </p:sp>
    </p:spTree>
    <p:extLst>
      <p:ext uri="{BB962C8B-B14F-4D97-AF65-F5344CB8AC3E}">
        <p14:creationId xmlns:p14="http://schemas.microsoft.com/office/powerpoint/2010/main" val="4008351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A6111E-D503-F54B-B67C-BFDD33110C7A}"/>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1FF53756-3E44-904F-A699-14C3287F0355}"/>
              </a:ext>
            </a:extLst>
          </p:cNvPr>
          <p:cNvSpPr>
            <a:spLocks noGrp="1"/>
          </p:cNvSpPr>
          <p:nvPr>
            <p:ph type="sldNum" sz="quarter" idx="12"/>
          </p:nvPr>
        </p:nvSpPr>
        <p:spPr/>
        <p:txBody>
          <a:bodyPr/>
          <a:lstStyle/>
          <a:p>
            <a:fld id="{23213AA6-DD48-C149-8127-3FAE32D64004}" type="slidenum">
              <a:rPr lang="en-US" smtClean="0"/>
              <a:t>30</a:t>
            </a:fld>
            <a:endParaRPr lang="en-US"/>
          </a:p>
        </p:txBody>
      </p:sp>
      <p:pic>
        <p:nvPicPr>
          <p:cNvPr id="7" name="Picture 6">
            <a:extLst>
              <a:ext uri="{FF2B5EF4-FFF2-40B4-BE49-F238E27FC236}">
                <a16:creationId xmlns:a16="http://schemas.microsoft.com/office/drawing/2014/main" id="{A964F68C-3647-7740-B259-BE59CEA2C7B9}"/>
              </a:ext>
            </a:extLst>
          </p:cNvPr>
          <p:cNvPicPr>
            <a:picLocks noChangeAspect="1"/>
          </p:cNvPicPr>
          <p:nvPr/>
        </p:nvPicPr>
        <p:blipFill>
          <a:blip r:embed="rId2"/>
          <a:stretch>
            <a:fillRect/>
          </a:stretch>
        </p:blipFill>
        <p:spPr>
          <a:xfrm>
            <a:off x="302419" y="1302608"/>
            <a:ext cx="11427620" cy="5164206"/>
          </a:xfrm>
          <a:prstGeom prst="rect">
            <a:avLst/>
          </a:prstGeom>
        </p:spPr>
      </p:pic>
      <p:sp>
        <p:nvSpPr>
          <p:cNvPr id="8" name="Title 1">
            <a:extLst>
              <a:ext uri="{FF2B5EF4-FFF2-40B4-BE49-F238E27FC236}">
                <a16:creationId xmlns:a16="http://schemas.microsoft.com/office/drawing/2014/main" id="{3CC6F139-E45A-4A4D-BBA5-668316775D85}"/>
              </a:ext>
            </a:extLst>
          </p:cNvPr>
          <p:cNvSpPr>
            <a:spLocks noGrp="1"/>
          </p:cNvSpPr>
          <p:nvPr>
            <p:ph type="title"/>
          </p:nvPr>
        </p:nvSpPr>
        <p:spPr>
          <a:xfrm>
            <a:off x="838200" y="365125"/>
            <a:ext cx="10515600" cy="1325563"/>
          </a:xfrm>
        </p:spPr>
        <p:txBody>
          <a:bodyPr/>
          <a:lstStyle/>
          <a:p>
            <a:r>
              <a:rPr lang="en-US" dirty="0"/>
              <a:t>What is deep learning? </a:t>
            </a:r>
          </a:p>
        </p:txBody>
      </p:sp>
    </p:spTree>
    <p:extLst>
      <p:ext uri="{BB962C8B-B14F-4D97-AF65-F5344CB8AC3E}">
        <p14:creationId xmlns:p14="http://schemas.microsoft.com/office/powerpoint/2010/main" val="92133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2376FF-7F8C-2843-84C6-2BD32B8B694A}"/>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E668CCEA-1426-574E-B896-007E33CABE23}"/>
              </a:ext>
            </a:extLst>
          </p:cNvPr>
          <p:cNvSpPr>
            <a:spLocks noGrp="1"/>
          </p:cNvSpPr>
          <p:nvPr>
            <p:ph type="sldNum" sz="quarter" idx="12"/>
          </p:nvPr>
        </p:nvSpPr>
        <p:spPr/>
        <p:txBody>
          <a:bodyPr/>
          <a:lstStyle/>
          <a:p>
            <a:fld id="{23213AA6-DD48-C149-8127-3FAE32D64004}" type="slidenum">
              <a:rPr lang="en-US" smtClean="0"/>
              <a:t>31</a:t>
            </a:fld>
            <a:endParaRPr lang="en-US"/>
          </a:p>
        </p:txBody>
      </p:sp>
      <p:pic>
        <p:nvPicPr>
          <p:cNvPr id="7" name="Picture 6">
            <a:extLst>
              <a:ext uri="{FF2B5EF4-FFF2-40B4-BE49-F238E27FC236}">
                <a16:creationId xmlns:a16="http://schemas.microsoft.com/office/drawing/2014/main" id="{A0942A2F-64D8-FE45-A27F-28CDF1C14D61}"/>
              </a:ext>
            </a:extLst>
          </p:cNvPr>
          <p:cNvPicPr>
            <a:picLocks noChangeAspect="1"/>
          </p:cNvPicPr>
          <p:nvPr/>
        </p:nvPicPr>
        <p:blipFill>
          <a:blip r:embed="rId2"/>
          <a:stretch>
            <a:fillRect/>
          </a:stretch>
        </p:blipFill>
        <p:spPr>
          <a:xfrm>
            <a:off x="1278440" y="0"/>
            <a:ext cx="8223369" cy="5853157"/>
          </a:xfrm>
          <a:prstGeom prst="rect">
            <a:avLst/>
          </a:prstGeom>
        </p:spPr>
      </p:pic>
    </p:spTree>
    <p:extLst>
      <p:ext uri="{BB962C8B-B14F-4D97-AF65-F5344CB8AC3E}">
        <p14:creationId xmlns:p14="http://schemas.microsoft.com/office/powerpoint/2010/main" val="3967317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p:txBody>
          <a:bodyPr/>
          <a:lstStyle/>
          <a:p>
            <a:r>
              <a:rPr lang="en-US" dirty="0"/>
              <a:t>Why now?</a:t>
            </a:r>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p:txBody>
          <a:bodyPr/>
          <a:lstStyle/>
          <a:p>
            <a:fld id="{23213AA6-DD48-C149-8127-3FAE32D64004}" type="slidenum">
              <a:rPr lang="en-US" smtClean="0"/>
              <a:t>32</a:t>
            </a:fld>
            <a:endParaRPr lang="en-US"/>
          </a:p>
        </p:txBody>
      </p:sp>
      <p:pic>
        <p:nvPicPr>
          <p:cNvPr id="7" name="Picture 6">
            <a:extLst>
              <a:ext uri="{FF2B5EF4-FFF2-40B4-BE49-F238E27FC236}">
                <a16:creationId xmlns:a16="http://schemas.microsoft.com/office/drawing/2014/main" id="{54EFF12D-F1D3-EE47-B9BD-4E7DFA032D70}"/>
              </a:ext>
            </a:extLst>
          </p:cNvPr>
          <p:cNvPicPr>
            <a:picLocks noChangeAspect="1"/>
          </p:cNvPicPr>
          <p:nvPr/>
        </p:nvPicPr>
        <p:blipFill>
          <a:blip r:embed="rId2"/>
          <a:stretch>
            <a:fillRect/>
          </a:stretch>
        </p:blipFill>
        <p:spPr>
          <a:xfrm>
            <a:off x="357187" y="1249372"/>
            <a:ext cx="11234737" cy="4796520"/>
          </a:xfrm>
          <a:prstGeom prst="rect">
            <a:avLst/>
          </a:prstGeom>
        </p:spPr>
      </p:pic>
    </p:spTree>
    <p:extLst>
      <p:ext uri="{BB962C8B-B14F-4D97-AF65-F5344CB8AC3E}">
        <p14:creationId xmlns:p14="http://schemas.microsoft.com/office/powerpoint/2010/main" val="2378127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p:txBody>
          <a:bodyPr/>
          <a:lstStyle/>
          <a:p>
            <a:r>
              <a:rPr lang="en-US" dirty="0"/>
              <a:t>Ingredients for deep learning</a:t>
            </a:r>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p:txBody>
          <a:bodyPr/>
          <a:lstStyle/>
          <a:p>
            <a:fld id="{23213AA6-DD48-C149-8127-3FAE32D64004}" type="slidenum">
              <a:rPr lang="en-US" smtClean="0"/>
              <a:t>33</a:t>
            </a:fld>
            <a:endParaRPr lang="en-US"/>
          </a:p>
        </p:txBody>
      </p:sp>
      <p:sp>
        <p:nvSpPr>
          <p:cNvPr id="3" name="TextBox 2">
            <a:extLst>
              <a:ext uri="{FF2B5EF4-FFF2-40B4-BE49-F238E27FC236}">
                <a16:creationId xmlns:a16="http://schemas.microsoft.com/office/drawing/2014/main" id="{F13EF2A8-C2CD-8744-B1BB-7768B1C1CE9F}"/>
              </a:ext>
            </a:extLst>
          </p:cNvPr>
          <p:cNvSpPr txBox="1"/>
          <p:nvPr/>
        </p:nvSpPr>
        <p:spPr>
          <a:xfrm>
            <a:off x="1033670" y="2305878"/>
            <a:ext cx="4916556" cy="1477328"/>
          </a:xfrm>
          <a:prstGeom prst="rect">
            <a:avLst/>
          </a:prstGeom>
          <a:noFill/>
        </p:spPr>
        <p:txBody>
          <a:bodyPr wrap="square" rtlCol="0">
            <a:spAutoFit/>
          </a:bodyPr>
          <a:lstStyle/>
          <a:p>
            <a:r>
              <a:rPr lang="en-US" dirty="0"/>
              <a:t>Algorithms</a:t>
            </a:r>
          </a:p>
          <a:p>
            <a:endParaRPr lang="en-US" dirty="0"/>
          </a:p>
          <a:p>
            <a:r>
              <a:rPr lang="en-US" dirty="0"/>
              <a:t>Data</a:t>
            </a:r>
          </a:p>
          <a:p>
            <a:endParaRPr lang="en-US" dirty="0"/>
          </a:p>
          <a:p>
            <a:r>
              <a:rPr lang="en-US" dirty="0"/>
              <a:t>Computation (hardware, architecture)</a:t>
            </a:r>
          </a:p>
        </p:txBody>
      </p:sp>
    </p:spTree>
    <p:extLst>
      <p:ext uri="{BB962C8B-B14F-4D97-AF65-F5344CB8AC3E}">
        <p14:creationId xmlns:p14="http://schemas.microsoft.com/office/powerpoint/2010/main" val="2653667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p:txBody>
          <a:bodyPr/>
          <a:lstStyle/>
          <a:p>
            <a:r>
              <a:rPr lang="en-US" dirty="0"/>
              <a:t>Skeptical view of current status of AI revolution (assigned reading) </a:t>
            </a:r>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p:txBody>
          <a:bodyPr/>
          <a:lstStyle/>
          <a:p>
            <a:fld id="{23213AA6-DD48-C149-8127-3FAE32D64004}" type="slidenum">
              <a:rPr lang="en-US" smtClean="0"/>
              <a:t>34</a:t>
            </a:fld>
            <a:endParaRPr lang="en-US" dirty="0"/>
          </a:p>
        </p:txBody>
      </p:sp>
      <p:pic>
        <p:nvPicPr>
          <p:cNvPr id="9" name="Picture 8">
            <a:hlinkClick r:id="rId2"/>
            <a:extLst>
              <a:ext uri="{FF2B5EF4-FFF2-40B4-BE49-F238E27FC236}">
                <a16:creationId xmlns:a16="http://schemas.microsoft.com/office/drawing/2014/main" id="{52088E45-27D2-C442-994D-C82009096F03}"/>
              </a:ext>
            </a:extLst>
          </p:cNvPr>
          <p:cNvPicPr>
            <a:picLocks noChangeAspect="1"/>
          </p:cNvPicPr>
          <p:nvPr/>
        </p:nvPicPr>
        <p:blipFill>
          <a:blip r:embed="rId3"/>
          <a:stretch>
            <a:fillRect/>
          </a:stretch>
        </p:blipFill>
        <p:spPr>
          <a:xfrm>
            <a:off x="722317" y="1600200"/>
            <a:ext cx="5535047" cy="4368800"/>
          </a:xfrm>
          <a:prstGeom prst="rect">
            <a:avLst/>
          </a:prstGeom>
        </p:spPr>
      </p:pic>
      <p:sp>
        <p:nvSpPr>
          <p:cNvPr id="10" name="TextBox 9">
            <a:extLst>
              <a:ext uri="{FF2B5EF4-FFF2-40B4-BE49-F238E27FC236}">
                <a16:creationId xmlns:a16="http://schemas.microsoft.com/office/drawing/2014/main" id="{E8FEA902-8CA8-BC49-82A5-2D902763AF42}"/>
              </a:ext>
            </a:extLst>
          </p:cNvPr>
          <p:cNvSpPr txBox="1"/>
          <p:nvPr/>
        </p:nvSpPr>
        <p:spPr>
          <a:xfrm>
            <a:off x="6373247" y="1690688"/>
            <a:ext cx="4814706" cy="4524315"/>
          </a:xfrm>
          <a:prstGeom prst="rect">
            <a:avLst/>
          </a:prstGeom>
          <a:noFill/>
        </p:spPr>
        <p:txBody>
          <a:bodyPr wrap="square" rtlCol="0">
            <a:spAutoFit/>
          </a:bodyPr>
          <a:lstStyle/>
          <a:p>
            <a:r>
              <a:rPr lang="en-US" dirty="0"/>
              <a:t>Discussion:</a:t>
            </a:r>
          </a:p>
          <a:p>
            <a:endParaRPr lang="en-US" dirty="0"/>
          </a:p>
          <a:p>
            <a:endParaRPr lang="en-US" dirty="0"/>
          </a:p>
          <a:p>
            <a:r>
              <a:rPr lang="en-US" dirty="0"/>
              <a:t>What is the difference between ”AI” and “Machine learning”? </a:t>
            </a:r>
          </a:p>
          <a:p>
            <a:endParaRPr lang="en-US" dirty="0"/>
          </a:p>
          <a:p>
            <a:r>
              <a:rPr lang="en-US" dirty="0"/>
              <a:t>According to the author, what aspects of the “AI” are most successful so far?</a:t>
            </a:r>
          </a:p>
          <a:p>
            <a:endParaRPr lang="en-US" dirty="0"/>
          </a:p>
          <a:p>
            <a:r>
              <a:rPr lang="en-US" dirty="0"/>
              <a:t>What are some of the skepticism the author raised  for the current “AI” revolution? </a:t>
            </a:r>
          </a:p>
          <a:p>
            <a:endParaRPr lang="en-US" dirty="0"/>
          </a:p>
          <a:p>
            <a:r>
              <a:rPr lang="en-US" dirty="0"/>
              <a:t>What algorithm is considered the ”core” of AI revolution? </a:t>
            </a:r>
          </a:p>
          <a:p>
            <a:endParaRPr lang="en-US" dirty="0"/>
          </a:p>
          <a:p>
            <a:endParaRPr lang="en-US" dirty="0"/>
          </a:p>
        </p:txBody>
      </p:sp>
    </p:spTree>
    <p:extLst>
      <p:ext uri="{BB962C8B-B14F-4D97-AF65-F5344CB8AC3E}">
        <p14:creationId xmlns:p14="http://schemas.microsoft.com/office/powerpoint/2010/main" val="3357828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Who am I? </a:t>
            </a:r>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35</a:t>
            </a:fld>
            <a:endParaRPr lang="en-US"/>
          </a:p>
        </p:txBody>
      </p:sp>
      <p:sp>
        <p:nvSpPr>
          <p:cNvPr id="8" name="Rectangle 3">
            <a:extLst>
              <a:ext uri="{FF2B5EF4-FFF2-40B4-BE49-F238E27FC236}">
                <a16:creationId xmlns:a16="http://schemas.microsoft.com/office/drawing/2014/main" id="{097A9F76-9E43-AB41-8756-A80417DD0CD0}"/>
              </a:ext>
            </a:extLst>
          </p:cNvPr>
          <p:cNvSpPr>
            <a:spLocks noGrp="1" noChangeArrowheads="1"/>
          </p:cNvSpPr>
          <p:nvPr>
            <p:ph idx="1"/>
          </p:nvPr>
        </p:nvSpPr>
        <p:spPr>
          <a:xfrm>
            <a:off x="705677" y="1427404"/>
            <a:ext cx="9167191" cy="5065471"/>
          </a:xfrm>
        </p:spPr>
        <p:txBody>
          <a:bodyPr>
            <a:normAutofit lnSpcReduction="10000"/>
          </a:bodyPr>
          <a:lstStyle/>
          <a:p>
            <a:r>
              <a:rPr lang="en-US" dirty="0"/>
              <a:t>Bei Xiao, Assistant Professor of Computer Science, Vision </a:t>
            </a:r>
            <a:r>
              <a:rPr lang="en-US" dirty="0" err="1"/>
              <a:t>Reseacher</a:t>
            </a:r>
            <a:r>
              <a:rPr lang="en-US" dirty="0"/>
              <a:t>  (</a:t>
            </a:r>
            <a:r>
              <a:rPr lang="en-US" dirty="0">
                <a:hlinkClick r:id="rId2"/>
              </a:rPr>
              <a:t>bxiao@american.edu</a:t>
            </a:r>
            <a:r>
              <a:rPr lang="en-US" dirty="0"/>
              <a:t>)</a:t>
            </a:r>
            <a:br>
              <a:rPr lang="en-US" dirty="0"/>
            </a:br>
            <a:endParaRPr lang="en-US" dirty="0"/>
          </a:p>
          <a:p>
            <a:r>
              <a:rPr lang="en-US" dirty="0"/>
              <a:t>Research interests:</a:t>
            </a:r>
          </a:p>
          <a:p>
            <a:pPr lvl="1"/>
            <a:r>
              <a:rPr lang="en-US" dirty="0"/>
              <a:t>Human vision</a:t>
            </a:r>
          </a:p>
          <a:p>
            <a:pPr lvl="1"/>
            <a:r>
              <a:rPr lang="en-US" dirty="0"/>
              <a:t>Computer vision</a:t>
            </a:r>
          </a:p>
          <a:p>
            <a:pPr lvl="1"/>
            <a:r>
              <a:rPr lang="en-US" dirty="0"/>
              <a:t>Computer Graphics</a:t>
            </a:r>
          </a:p>
          <a:p>
            <a:pPr lvl="1"/>
            <a:endParaRPr lang="en-US" dirty="0"/>
          </a:p>
          <a:p>
            <a:pPr lvl="1"/>
            <a:r>
              <a:rPr lang="en-US" dirty="0"/>
              <a:t>Specifically, I am interested in </a:t>
            </a:r>
          </a:p>
          <a:p>
            <a:pPr lvl="2"/>
            <a:r>
              <a:rPr lang="en-US" dirty="0"/>
              <a:t>Human and machine estimation materials of objects</a:t>
            </a:r>
          </a:p>
          <a:p>
            <a:pPr lvl="2"/>
            <a:r>
              <a:rPr lang="en-US" dirty="0"/>
              <a:t>Tactile visual integration </a:t>
            </a:r>
          </a:p>
          <a:p>
            <a:pPr lvl="2"/>
            <a:r>
              <a:rPr lang="en-US" dirty="0"/>
              <a:t>Perception in Virtual Environment (VR/AR)</a:t>
            </a:r>
          </a:p>
          <a:p>
            <a:pPr lvl="2"/>
            <a:r>
              <a:rPr lang="en-US" dirty="0"/>
              <a:t>Using g human intuition to guide machine algorithm</a:t>
            </a:r>
          </a:p>
        </p:txBody>
      </p:sp>
    </p:spTree>
    <p:extLst>
      <p:ext uri="{BB962C8B-B14F-4D97-AF65-F5344CB8AC3E}">
        <p14:creationId xmlns:p14="http://schemas.microsoft.com/office/powerpoint/2010/main" val="198674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fade">
                                      <p:cBhvr>
                                        <p:cTn id="16" dur="500"/>
                                        <p:tgtEl>
                                          <p:spTgt spid="8">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Effect transition="in" filter="fade">
                                      <p:cBhvr>
                                        <p:cTn id="19" dur="500"/>
                                        <p:tgtEl>
                                          <p:spTgt spid="8">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animEffect transition="in" filter="fade">
                                      <p:cBhvr>
                                        <p:cTn id="25" dur="500"/>
                                        <p:tgtEl>
                                          <p:spTgt spid="8">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9" end="9"/>
                                            </p:txEl>
                                          </p:spTgt>
                                        </p:tgtEl>
                                        <p:attrNameLst>
                                          <p:attrName>style.visibility</p:attrName>
                                        </p:attrNameLst>
                                      </p:cBhvr>
                                      <p:to>
                                        <p:strVal val="visible"/>
                                      </p:to>
                                    </p:set>
                                    <p:animEffect transition="in" filter="fade">
                                      <p:cBhvr>
                                        <p:cTn id="28" dur="500"/>
                                        <p:tgtEl>
                                          <p:spTgt spid="8">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animEffect transition="in" filter="fade">
                                      <p:cBhvr>
                                        <p:cTn id="3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a:xfrm>
            <a:off x="838200" y="325369"/>
            <a:ext cx="10515600" cy="1325563"/>
          </a:xfrm>
        </p:spPr>
        <p:txBody>
          <a:bodyPr/>
          <a:lstStyle/>
          <a:p>
            <a:r>
              <a:rPr lang="en-US" dirty="0"/>
              <a:t>Current research in Xiao Lab</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36</a:t>
            </a:fld>
            <a:endParaRPr lang="en-US"/>
          </a:p>
        </p:txBody>
      </p:sp>
      <p:pic>
        <p:nvPicPr>
          <p:cNvPr id="9" name="Picture 8">
            <a:extLst>
              <a:ext uri="{FF2B5EF4-FFF2-40B4-BE49-F238E27FC236}">
                <a16:creationId xmlns:a16="http://schemas.microsoft.com/office/drawing/2014/main" id="{BD2A8E90-0C17-F447-93C6-68A733F2E01B}"/>
              </a:ext>
            </a:extLst>
          </p:cNvPr>
          <p:cNvPicPr>
            <a:picLocks noChangeAspect="1"/>
          </p:cNvPicPr>
          <p:nvPr/>
        </p:nvPicPr>
        <p:blipFill>
          <a:blip r:embed="rId2"/>
          <a:stretch>
            <a:fillRect/>
          </a:stretch>
        </p:blipFill>
        <p:spPr>
          <a:xfrm>
            <a:off x="8610600" y="4491276"/>
            <a:ext cx="2047636" cy="2047636"/>
          </a:xfrm>
          <a:prstGeom prst="rect">
            <a:avLst/>
          </a:prstGeom>
        </p:spPr>
      </p:pic>
      <p:pic>
        <p:nvPicPr>
          <p:cNvPr id="13" name="Picture 12">
            <a:extLst>
              <a:ext uri="{FF2B5EF4-FFF2-40B4-BE49-F238E27FC236}">
                <a16:creationId xmlns:a16="http://schemas.microsoft.com/office/drawing/2014/main" id="{DCA1131A-122B-2642-9712-50B8B79E2EE1}"/>
              </a:ext>
            </a:extLst>
          </p:cNvPr>
          <p:cNvPicPr>
            <a:picLocks noChangeAspect="1"/>
          </p:cNvPicPr>
          <p:nvPr/>
        </p:nvPicPr>
        <p:blipFill>
          <a:blip r:embed="rId3"/>
          <a:stretch>
            <a:fillRect/>
          </a:stretch>
        </p:blipFill>
        <p:spPr>
          <a:xfrm>
            <a:off x="8153400" y="1856233"/>
            <a:ext cx="2723028" cy="2057399"/>
          </a:xfrm>
          <a:prstGeom prst="rect">
            <a:avLst/>
          </a:prstGeom>
        </p:spPr>
      </p:pic>
      <p:pic>
        <p:nvPicPr>
          <p:cNvPr id="16" name="Picture 15">
            <a:extLst>
              <a:ext uri="{FF2B5EF4-FFF2-40B4-BE49-F238E27FC236}">
                <a16:creationId xmlns:a16="http://schemas.microsoft.com/office/drawing/2014/main" id="{84D747AE-82DC-C84D-B44D-5757B0E4C658}"/>
              </a:ext>
            </a:extLst>
          </p:cNvPr>
          <p:cNvPicPr>
            <a:picLocks noChangeAspect="1"/>
          </p:cNvPicPr>
          <p:nvPr/>
        </p:nvPicPr>
        <p:blipFill>
          <a:blip r:embed="rId4"/>
          <a:stretch>
            <a:fillRect/>
          </a:stretch>
        </p:blipFill>
        <p:spPr>
          <a:xfrm>
            <a:off x="818086" y="4356823"/>
            <a:ext cx="2563263" cy="2136052"/>
          </a:xfrm>
          <a:prstGeom prst="rect">
            <a:avLst/>
          </a:prstGeom>
        </p:spPr>
      </p:pic>
      <p:pic>
        <p:nvPicPr>
          <p:cNvPr id="18" name="Picture 17">
            <a:extLst>
              <a:ext uri="{FF2B5EF4-FFF2-40B4-BE49-F238E27FC236}">
                <a16:creationId xmlns:a16="http://schemas.microsoft.com/office/drawing/2014/main" id="{B6154B01-CAA9-DD4A-8D14-45D8742B6E6D}"/>
              </a:ext>
            </a:extLst>
          </p:cNvPr>
          <p:cNvPicPr>
            <a:picLocks noChangeAspect="1"/>
          </p:cNvPicPr>
          <p:nvPr/>
        </p:nvPicPr>
        <p:blipFill>
          <a:blip r:embed="rId5"/>
          <a:stretch>
            <a:fillRect/>
          </a:stretch>
        </p:blipFill>
        <p:spPr>
          <a:xfrm>
            <a:off x="818086" y="1886109"/>
            <a:ext cx="3187700" cy="2006600"/>
          </a:xfrm>
          <a:prstGeom prst="rect">
            <a:avLst/>
          </a:prstGeom>
        </p:spPr>
      </p:pic>
      <p:sp>
        <p:nvSpPr>
          <p:cNvPr id="21" name="TextBox 20">
            <a:extLst>
              <a:ext uri="{FF2B5EF4-FFF2-40B4-BE49-F238E27FC236}">
                <a16:creationId xmlns:a16="http://schemas.microsoft.com/office/drawing/2014/main" id="{73960BE3-94E2-CF4C-94D3-4DB4F3611218}"/>
              </a:ext>
            </a:extLst>
          </p:cNvPr>
          <p:cNvSpPr txBox="1"/>
          <p:nvPr/>
        </p:nvSpPr>
        <p:spPr>
          <a:xfrm>
            <a:off x="273326" y="1311331"/>
            <a:ext cx="4598504" cy="369332"/>
          </a:xfrm>
          <a:prstGeom prst="rect">
            <a:avLst/>
          </a:prstGeom>
          <a:noFill/>
        </p:spPr>
        <p:txBody>
          <a:bodyPr wrap="square" rtlCol="0">
            <a:spAutoFit/>
          </a:bodyPr>
          <a:lstStyle/>
          <a:p>
            <a:r>
              <a:rPr lang="en-US" dirty="0"/>
              <a:t>Interactive Material Perception in VR/AR</a:t>
            </a:r>
          </a:p>
        </p:txBody>
      </p:sp>
      <p:sp>
        <p:nvSpPr>
          <p:cNvPr id="22" name="TextBox 21">
            <a:extLst>
              <a:ext uri="{FF2B5EF4-FFF2-40B4-BE49-F238E27FC236}">
                <a16:creationId xmlns:a16="http://schemas.microsoft.com/office/drawing/2014/main" id="{70F4C478-E08C-A042-B82A-2260FE9673B9}"/>
              </a:ext>
            </a:extLst>
          </p:cNvPr>
          <p:cNvSpPr txBox="1"/>
          <p:nvPr/>
        </p:nvSpPr>
        <p:spPr>
          <a:xfrm>
            <a:off x="4386468" y="1320902"/>
            <a:ext cx="3578087" cy="369332"/>
          </a:xfrm>
          <a:prstGeom prst="rect">
            <a:avLst/>
          </a:prstGeom>
          <a:noFill/>
        </p:spPr>
        <p:txBody>
          <a:bodyPr wrap="square" rtlCol="0">
            <a:spAutoFit/>
          </a:bodyPr>
          <a:lstStyle/>
          <a:p>
            <a:r>
              <a:rPr lang="en-US" dirty="0"/>
              <a:t>Deep learning cloth properties</a:t>
            </a:r>
          </a:p>
        </p:txBody>
      </p:sp>
      <p:sp>
        <p:nvSpPr>
          <p:cNvPr id="23" name="TextBox 22">
            <a:extLst>
              <a:ext uri="{FF2B5EF4-FFF2-40B4-BE49-F238E27FC236}">
                <a16:creationId xmlns:a16="http://schemas.microsoft.com/office/drawing/2014/main" id="{00F68668-C9AD-5449-9838-4F192C20D8B9}"/>
              </a:ext>
            </a:extLst>
          </p:cNvPr>
          <p:cNvSpPr txBox="1"/>
          <p:nvPr/>
        </p:nvSpPr>
        <p:spPr>
          <a:xfrm>
            <a:off x="7997687" y="1260254"/>
            <a:ext cx="4114800" cy="646331"/>
          </a:xfrm>
          <a:prstGeom prst="rect">
            <a:avLst/>
          </a:prstGeom>
          <a:noFill/>
        </p:spPr>
        <p:txBody>
          <a:bodyPr wrap="square" rtlCol="0">
            <a:spAutoFit/>
          </a:bodyPr>
          <a:lstStyle/>
          <a:p>
            <a:r>
              <a:rPr lang="en-US" dirty="0"/>
              <a:t>Motion and perception of deformable objects</a:t>
            </a:r>
          </a:p>
        </p:txBody>
      </p:sp>
      <p:sp>
        <p:nvSpPr>
          <p:cNvPr id="24" name="TextBox 23">
            <a:extLst>
              <a:ext uri="{FF2B5EF4-FFF2-40B4-BE49-F238E27FC236}">
                <a16:creationId xmlns:a16="http://schemas.microsoft.com/office/drawing/2014/main" id="{E3DECE3A-808D-BE46-A3B5-B15591E0A805}"/>
              </a:ext>
            </a:extLst>
          </p:cNvPr>
          <p:cNvSpPr txBox="1"/>
          <p:nvPr/>
        </p:nvSpPr>
        <p:spPr>
          <a:xfrm>
            <a:off x="750793" y="4031683"/>
            <a:ext cx="3578087" cy="369332"/>
          </a:xfrm>
          <a:prstGeom prst="rect">
            <a:avLst/>
          </a:prstGeom>
          <a:noFill/>
        </p:spPr>
        <p:txBody>
          <a:bodyPr wrap="square" rtlCol="0">
            <a:spAutoFit/>
          </a:bodyPr>
          <a:lstStyle/>
          <a:p>
            <a:r>
              <a:rPr lang="en-US" dirty="0"/>
              <a:t>Tactile and vision integration</a:t>
            </a:r>
          </a:p>
        </p:txBody>
      </p:sp>
      <p:sp>
        <p:nvSpPr>
          <p:cNvPr id="25" name="TextBox 24">
            <a:extLst>
              <a:ext uri="{FF2B5EF4-FFF2-40B4-BE49-F238E27FC236}">
                <a16:creationId xmlns:a16="http://schemas.microsoft.com/office/drawing/2014/main" id="{6C60054E-A935-6647-8A92-E941CABB37F2}"/>
              </a:ext>
            </a:extLst>
          </p:cNvPr>
          <p:cNvSpPr txBox="1"/>
          <p:nvPr/>
        </p:nvSpPr>
        <p:spPr>
          <a:xfrm>
            <a:off x="4206931" y="4193016"/>
            <a:ext cx="3578087" cy="369332"/>
          </a:xfrm>
          <a:prstGeom prst="rect">
            <a:avLst/>
          </a:prstGeom>
          <a:noFill/>
        </p:spPr>
        <p:txBody>
          <a:bodyPr wrap="square" rtlCol="0">
            <a:spAutoFit/>
          </a:bodyPr>
          <a:lstStyle/>
          <a:p>
            <a:r>
              <a:rPr lang="en-US" dirty="0"/>
              <a:t>Perception of translucent materials</a:t>
            </a:r>
          </a:p>
        </p:txBody>
      </p:sp>
      <p:pic>
        <p:nvPicPr>
          <p:cNvPr id="27" name="Picture 26">
            <a:extLst>
              <a:ext uri="{FF2B5EF4-FFF2-40B4-BE49-F238E27FC236}">
                <a16:creationId xmlns:a16="http://schemas.microsoft.com/office/drawing/2014/main" id="{D73AF06D-CE2B-5840-AC12-DABBA9D8860E}"/>
              </a:ext>
            </a:extLst>
          </p:cNvPr>
          <p:cNvPicPr>
            <a:picLocks noChangeAspect="1"/>
          </p:cNvPicPr>
          <p:nvPr/>
        </p:nvPicPr>
        <p:blipFill>
          <a:blip r:embed="rId6"/>
          <a:stretch>
            <a:fillRect/>
          </a:stretch>
        </p:blipFill>
        <p:spPr>
          <a:xfrm>
            <a:off x="4328880" y="1896665"/>
            <a:ext cx="2959816" cy="2148907"/>
          </a:xfrm>
          <a:prstGeom prst="rect">
            <a:avLst/>
          </a:prstGeom>
        </p:spPr>
      </p:pic>
      <p:sp>
        <p:nvSpPr>
          <p:cNvPr id="28" name="TextBox 27">
            <a:extLst>
              <a:ext uri="{FF2B5EF4-FFF2-40B4-BE49-F238E27FC236}">
                <a16:creationId xmlns:a16="http://schemas.microsoft.com/office/drawing/2014/main" id="{BD63EC82-C07D-6C45-BFA2-6677817884B8}"/>
              </a:ext>
            </a:extLst>
          </p:cNvPr>
          <p:cNvSpPr txBox="1"/>
          <p:nvPr/>
        </p:nvSpPr>
        <p:spPr>
          <a:xfrm>
            <a:off x="7997687" y="4074462"/>
            <a:ext cx="4114800" cy="369332"/>
          </a:xfrm>
          <a:prstGeom prst="rect">
            <a:avLst/>
          </a:prstGeom>
          <a:noFill/>
        </p:spPr>
        <p:txBody>
          <a:bodyPr wrap="square" rtlCol="0">
            <a:spAutoFit/>
          </a:bodyPr>
          <a:lstStyle/>
          <a:p>
            <a:r>
              <a:rPr lang="en-US" dirty="0"/>
              <a:t>Simulate deformable objects </a:t>
            </a:r>
          </a:p>
        </p:txBody>
      </p:sp>
      <p:pic>
        <p:nvPicPr>
          <p:cNvPr id="30" name="Picture 29">
            <a:extLst>
              <a:ext uri="{FF2B5EF4-FFF2-40B4-BE49-F238E27FC236}">
                <a16:creationId xmlns:a16="http://schemas.microsoft.com/office/drawing/2014/main" id="{0D4D3AAF-4328-4246-8B8A-0015CD0D0E83}"/>
              </a:ext>
            </a:extLst>
          </p:cNvPr>
          <p:cNvPicPr>
            <a:picLocks noChangeAspect="1"/>
          </p:cNvPicPr>
          <p:nvPr/>
        </p:nvPicPr>
        <p:blipFill>
          <a:blip r:embed="rId7"/>
          <a:stretch>
            <a:fillRect/>
          </a:stretch>
        </p:blipFill>
        <p:spPr>
          <a:xfrm>
            <a:off x="3722592" y="4552875"/>
            <a:ext cx="4401962" cy="1622296"/>
          </a:xfrm>
          <a:prstGeom prst="rect">
            <a:avLst/>
          </a:prstGeom>
        </p:spPr>
      </p:pic>
    </p:spTree>
    <p:extLst>
      <p:ext uri="{BB962C8B-B14F-4D97-AF65-F5344CB8AC3E}">
        <p14:creationId xmlns:p14="http://schemas.microsoft.com/office/powerpoint/2010/main" val="2415677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Pre-</a:t>
            </a:r>
            <a:r>
              <a:rPr lang="en-US" dirty="0" err="1"/>
              <a:t>reqs</a:t>
            </a:r>
            <a:endParaRPr lang="en-US" dirty="0"/>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37</a:t>
            </a:fld>
            <a:endParaRPr lang="en-US"/>
          </a:p>
        </p:txBody>
      </p:sp>
      <p:sp>
        <p:nvSpPr>
          <p:cNvPr id="7" name="TextBox 6">
            <a:extLst>
              <a:ext uri="{FF2B5EF4-FFF2-40B4-BE49-F238E27FC236}">
                <a16:creationId xmlns:a16="http://schemas.microsoft.com/office/drawing/2014/main" id="{E532E0CD-5EE5-A34F-90FD-46270DD6CD45}"/>
              </a:ext>
            </a:extLst>
          </p:cNvPr>
          <p:cNvSpPr txBox="1"/>
          <p:nvPr/>
        </p:nvSpPr>
        <p:spPr>
          <a:xfrm>
            <a:off x="781050" y="1862812"/>
            <a:ext cx="10572750" cy="4093428"/>
          </a:xfrm>
          <a:prstGeom prst="rect">
            <a:avLst/>
          </a:prstGeom>
          <a:noFill/>
        </p:spPr>
        <p:txBody>
          <a:bodyPr wrap="square" rtlCol="0">
            <a:spAutoFit/>
          </a:bodyPr>
          <a:lstStyle/>
          <a:p>
            <a:r>
              <a:rPr lang="en-US" sz="2600" dirty="0"/>
              <a:t>Some math: especially probability, college, calculus and linear algebra</a:t>
            </a:r>
          </a:p>
          <a:p>
            <a:endParaRPr lang="en-US" sz="2600" dirty="0"/>
          </a:p>
          <a:p>
            <a:r>
              <a:rPr lang="en-US" sz="2600" dirty="0"/>
              <a:t>Proficient with at least one high-level programming languages</a:t>
            </a:r>
          </a:p>
          <a:p>
            <a:endParaRPr lang="en-US" sz="2600" dirty="0"/>
          </a:p>
          <a:p>
            <a:r>
              <a:rPr lang="en-US" sz="2600" dirty="0"/>
              <a:t>Some basic backgrounds in image processing/signal processing</a:t>
            </a:r>
          </a:p>
          <a:p>
            <a:endParaRPr lang="en-US" sz="2600" dirty="0"/>
          </a:p>
          <a:p>
            <a:endParaRPr lang="en-US" sz="2600" dirty="0"/>
          </a:p>
          <a:p>
            <a:endParaRPr lang="en-US" sz="2600" dirty="0"/>
          </a:p>
          <a:p>
            <a:endParaRPr lang="en-US" sz="2600" dirty="0"/>
          </a:p>
          <a:p>
            <a:endParaRPr lang="en-US" sz="2600" dirty="0"/>
          </a:p>
        </p:txBody>
      </p:sp>
    </p:spTree>
    <p:extLst>
      <p:ext uri="{BB962C8B-B14F-4D97-AF65-F5344CB8AC3E}">
        <p14:creationId xmlns:p14="http://schemas.microsoft.com/office/powerpoint/2010/main" val="401914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This course is still about computer vision with an overview of on deep learning</a:t>
            </a:r>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38</a:t>
            </a:fld>
            <a:endParaRPr lang="en-US"/>
          </a:p>
        </p:txBody>
      </p:sp>
      <p:sp>
        <p:nvSpPr>
          <p:cNvPr id="6" name="TextBox 5">
            <a:extLst>
              <a:ext uri="{FF2B5EF4-FFF2-40B4-BE49-F238E27FC236}">
                <a16:creationId xmlns:a16="http://schemas.microsoft.com/office/drawing/2014/main" id="{991C20F2-4A29-AC40-AAEC-654AA80D3491}"/>
              </a:ext>
            </a:extLst>
          </p:cNvPr>
          <p:cNvSpPr txBox="1"/>
          <p:nvPr/>
        </p:nvSpPr>
        <p:spPr>
          <a:xfrm>
            <a:off x="781050" y="1862812"/>
            <a:ext cx="10572750" cy="4493538"/>
          </a:xfrm>
          <a:prstGeom prst="rect">
            <a:avLst/>
          </a:prstGeom>
          <a:noFill/>
        </p:spPr>
        <p:txBody>
          <a:bodyPr wrap="square" rtlCol="0">
            <a:spAutoFit/>
          </a:bodyPr>
          <a:lstStyle/>
          <a:p>
            <a:r>
              <a:rPr lang="en-US" sz="2600" dirty="0"/>
              <a:t>Part 1 (August 26-September 23rd):   </a:t>
            </a:r>
            <a:r>
              <a:rPr lang="en-US" sz="2600" b="1" dirty="0"/>
              <a:t>Overview of Computer Visio</a:t>
            </a:r>
            <a:r>
              <a:rPr lang="en-US" sz="2600" dirty="0"/>
              <a:t>n:  Image formation,  Camera, Light and color,  Signal processing, Statistical modeling of images, Basic math tutorials, </a:t>
            </a:r>
            <a:r>
              <a:rPr lang="en-US" sz="2600" dirty="0" err="1"/>
              <a:t>Numpy</a:t>
            </a:r>
            <a:r>
              <a:rPr lang="en-US" sz="2600" dirty="0"/>
              <a:t> tutorials. </a:t>
            </a:r>
          </a:p>
          <a:p>
            <a:endParaRPr lang="en-US" sz="2600" dirty="0"/>
          </a:p>
          <a:p>
            <a:r>
              <a:rPr lang="en-US" sz="2600" dirty="0"/>
              <a:t>Part 2: (September 30-October 17</a:t>
            </a:r>
            <a:r>
              <a:rPr lang="en-US" sz="2600" baseline="30000" dirty="0"/>
              <a:t>th</a:t>
            </a:r>
            <a:r>
              <a:rPr lang="en-US" sz="2600" dirty="0"/>
              <a:t>): </a:t>
            </a:r>
            <a:r>
              <a:rPr lang="en-US" sz="2600" b="1" dirty="0"/>
              <a:t>Basic machine learning</a:t>
            </a:r>
            <a:r>
              <a:rPr lang="en-US" sz="2600" dirty="0"/>
              <a:t>. Linear classification. Loss function. </a:t>
            </a:r>
            <a:r>
              <a:rPr lang="en-US" sz="2600" dirty="0" err="1"/>
              <a:t>Tensorflow</a:t>
            </a:r>
            <a:r>
              <a:rPr lang="en-US" sz="2600" dirty="0"/>
              <a:t> tutorials.  </a:t>
            </a:r>
          </a:p>
          <a:p>
            <a:endParaRPr lang="en-US" sz="2600" dirty="0"/>
          </a:p>
          <a:p>
            <a:r>
              <a:rPr lang="en-US" sz="2600" dirty="0"/>
              <a:t>Part 3 (October 21</a:t>
            </a:r>
            <a:r>
              <a:rPr lang="en-US" sz="2600" baseline="30000" dirty="0"/>
              <a:t>st</a:t>
            </a:r>
            <a:r>
              <a:rPr lang="en-US" sz="2600" dirty="0"/>
              <a:t>- December 9): </a:t>
            </a:r>
            <a:r>
              <a:rPr lang="en-US" sz="2600" b="1" dirty="0"/>
              <a:t>Deep learning architectures and applications in CV.  </a:t>
            </a:r>
            <a:r>
              <a:rPr lang="en-US" sz="2600" dirty="0"/>
              <a:t>Neural networks, multilayer perceptron, backpropagation, CNNs, RNNs, GANs, representational learning,  GPU computing and HPC.  </a:t>
            </a:r>
          </a:p>
        </p:txBody>
      </p:sp>
    </p:spTree>
    <p:extLst>
      <p:ext uri="{BB962C8B-B14F-4D97-AF65-F5344CB8AC3E}">
        <p14:creationId xmlns:p14="http://schemas.microsoft.com/office/powerpoint/2010/main" val="1230960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Pre-course survey: diverse backgrounds!</a:t>
            </a:r>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39</a:t>
            </a:fld>
            <a:endParaRPr lang="en-US"/>
          </a:p>
        </p:txBody>
      </p:sp>
      <p:sp>
        <p:nvSpPr>
          <p:cNvPr id="6" name="Rectangle 3">
            <a:extLst>
              <a:ext uri="{FF2B5EF4-FFF2-40B4-BE49-F238E27FC236}">
                <a16:creationId xmlns:a16="http://schemas.microsoft.com/office/drawing/2014/main" id="{C1F489B4-22B4-3342-B42D-7AB1496D92E7}"/>
              </a:ext>
            </a:extLst>
          </p:cNvPr>
          <p:cNvSpPr>
            <a:spLocks noGrp="1" noChangeArrowheads="1"/>
          </p:cNvSpPr>
          <p:nvPr>
            <p:ph idx="1"/>
          </p:nvPr>
        </p:nvSpPr>
        <p:spPr>
          <a:xfrm>
            <a:off x="705677" y="1427404"/>
            <a:ext cx="9167191" cy="5065471"/>
          </a:xfrm>
        </p:spPr>
        <p:txBody>
          <a:bodyPr>
            <a:normAutofit/>
          </a:bodyPr>
          <a:lstStyle/>
          <a:p>
            <a:r>
              <a:rPr lang="en-US" dirty="0"/>
              <a:t>Good math: 75% have taken probability and statistics. 62% has taken calculus, and 75% have taken linear algebra.</a:t>
            </a:r>
          </a:p>
          <a:p>
            <a:r>
              <a:rPr lang="en-US" dirty="0"/>
              <a:t>Mixed-python programming: 12.5% have never programmed in Python. 38% has done some Python after 280.</a:t>
            </a:r>
          </a:p>
          <a:p>
            <a:r>
              <a:rPr lang="en-US" dirty="0" err="1">
                <a:highlight>
                  <a:srgbClr val="FFFF00"/>
                </a:highlight>
              </a:rPr>
              <a:t>Numpy</a:t>
            </a:r>
            <a:r>
              <a:rPr lang="en-US" dirty="0">
                <a:highlight>
                  <a:srgbClr val="FFFF00"/>
                </a:highlight>
              </a:rPr>
              <a:t>: 37.5% are beginner level. </a:t>
            </a:r>
          </a:p>
          <a:p>
            <a:r>
              <a:rPr lang="en-US" dirty="0">
                <a:highlight>
                  <a:srgbClr val="FFFF00"/>
                </a:highlight>
              </a:rPr>
              <a:t>Lack of computer vision: 50% have never done image convolution.  25% have never done image processing. </a:t>
            </a:r>
          </a:p>
          <a:p>
            <a:endParaRPr lang="en-US" dirty="0"/>
          </a:p>
          <a:p>
            <a:r>
              <a:rPr lang="en-US" dirty="0"/>
              <a:t>Mixed machine learning: 50% has taken machine learning. </a:t>
            </a:r>
          </a:p>
          <a:p>
            <a:endParaRPr lang="en-US" dirty="0"/>
          </a:p>
          <a:p>
            <a:endParaRPr lang="en-US" dirty="0"/>
          </a:p>
        </p:txBody>
      </p:sp>
    </p:spTree>
    <p:extLst>
      <p:ext uri="{BB962C8B-B14F-4D97-AF65-F5344CB8AC3E}">
        <p14:creationId xmlns:p14="http://schemas.microsoft.com/office/powerpoint/2010/main" val="345960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D243BD-78D1-494C-94DD-A0AD07A3923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EE05BEC0-FD4E-3947-AB40-8B4E3DA88787}"/>
              </a:ext>
            </a:extLst>
          </p:cNvPr>
          <p:cNvSpPr>
            <a:spLocks noGrp="1"/>
          </p:cNvSpPr>
          <p:nvPr>
            <p:ph type="sldNum" sz="quarter" idx="12"/>
          </p:nvPr>
        </p:nvSpPr>
        <p:spPr/>
        <p:txBody>
          <a:bodyPr/>
          <a:lstStyle/>
          <a:p>
            <a:fld id="{23213AA6-DD48-C149-8127-3FAE32D64004}" type="slidenum">
              <a:rPr lang="en-US" smtClean="0"/>
              <a:t>4</a:t>
            </a:fld>
            <a:endParaRPr lang="en-US"/>
          </a:p>
        </p:txBody>
      </p:sp>
      <p:pic>
        <p:nvPicPr>
          <p:cNvPr id="6" name="Picture 5">
            <a:extLst>
              <a:ext uri="{FF2B5EF4-FFF2-40B4-BE49-F238E27FC236}">
                <a16:creationId xmlns:a16="http://schemas.microsoft.com/office/drawing/2014/main" id="{ED4C2747-ADE5-DA44-B568-216BD0152AEF}"/>
              </a:ext>
            </a:extLst>
          </p:cNvPr>
          <p:cNvPicPr>
            <a:picLocks noChangeAspect="1"/>
          </p:cNvPicPr>
          <p:nvPr/>
        </p:nvPicPr>
        <p:blipFill>
          <a:blip r:embed="rId2"/>
          <a:stretch>
            <a:fillRect/>
          </a:stretch>
        </p:blipFill>
        <p:spPr>
          <a:xfrm>
            <a:off x="1011343" y="28576"/>
            <a:ext cx="9047058" cy="6118363"/>
          </a:xfrm>
          <a:prstGeom prst="rect">
            <a:avLst/>
          </a:prstGeom>
        </p:spPr>
      </p:pic>
      <p:sp>
        <p:nvSpPr>
          <p:cNvPr id="8" name="TextBox 7">
            <a:extLst>
              <a:ext uri="{FF2B5EF4-FFF2-40B4-BE49-F238E27FC236}">
                <a16:creationId xmlns:a16="http://schemas.microsoft.com/office/drawing/2014/main" id="{763FC56E-45F2-AD40-A6D1-9E5CFF69F66B}"/>
              </a:ext>
            </a:extLst>
          </p:cNvPr>
          <p:cNvSpPr txBox="1"/>
          <p:nvPr/>
        </p:nvSpPr>
        <p:spPr>
          <a:xfrm>
            <a:off x="8760619" y="6051550"/>
            <a:ext cx="3326605" cy="369332"/>
          </a:xfrm>
          <a:prstGeom prst="rect">
            <a:avLst/>
          </a:prstGeom>
          <a:noFill/>
        </p:spPr>
        <p:txBody>
          <a:bodyPr wrap="square" rtlCol="0">
            <a:spAutoFit/>
          </a:bodyPr>
          <a:lstStyle/>
          <a:p>
            <a:r>
              <a:rPr lang="en-US" dirty="0"/>
              <a:t>Slide from Stanford cs231n</a:t>
            </a:r>
          </a:p>
        </p:txBody>
      </p:sp>
    </p:spTree>
    <p:extLst>
      <p:ext uri="{BB962C8B-B14F-4D97-AF65-F5344CB8AC3E}">
        <p14:creationId xmlns:p14="http://schemas.microsoft.com/office/powerpoint/2010/main" val="3425316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How do I respond to this?</a:t>
            </a:r>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40</a:t>
            </a:fld>
            <a:endParaRPr lang="en-US"/>
          </a:p>
        </p:txBody>
      </p:sp>
      <p:sp>
        <p:nvSpPr>
          <p:cNvPr id="6" name="Rectangle 3">
            <a:extLst>
              <a:ext uri="{FF2B5EF4-FFF2-40B4-BE49-F238E27FC236}">
                <a16:creationId xmlns:a16="http://schemas.microsoft.com/office/drawing/2014/main" id="{C1F489B4-22B4-3342-B42D-7AB1496D92E7}"/>
              </a:ext>
            </a:extLst>
          </p:cNvPr>
          <p:cNvSpPr>
            <a:spLocks noGrp="1" noChangeArrowheads="1"/>
          </p:cNvSpPr>
          <p:nvPr>
            <p:ph idx="1"/>
          </p:nvPr>
        </p:nvSpPr>
        <p:spPr>
          <a:xfrm>
            <a:off x="705677" y="1427404"/>
            <a:ext cx="9167191" cy="5065471"/>
          </a:xfrm>
        </p:spPr>
        <p:txBody>
          <a:bodyPr>
            <a:normAutofit/>
          </a:bodyPr>
          <a:lstStyle/>
          <a:p>
            <a:r>
              <a:rPr lang="en-US" dirty="0"/>
              <a:t>A review of basic computer vision, with a focus on an signal processing, multiscale pyramids, image formation, statistical modeling of images.  </a:t>
            </a:r>
          </a:p>
          <a:p>
            <a:r>
              <a:rPr lang="en-US" dirty="0"/>
              <a:t>A tutorial and homework on basic image processing with </a:t>
            </a:r>
            <a:r>
              <a:rPr lang="en-US" dirty="0" err="1"/>
              <a:t>Numpy</a:t>
            </a:r>
            <a:r>
              <a:rPr lang="en-US" dirty="0"/>
              <a:t>. </a:t>
            </a:r>
          </a:p>
          <a:p>
            <a:r>
              <a:rPr lang="en-US" dirty="0"/>
              <a:t>A tutorial of basic machine learning methods and algorithmic foundation of neural networks. </a:t>
            </a:r>
          </a:p>
          <a:p>
            <a:r>
              <a:rPr lang="en-US" b="1" dirty="0"/>
              <a:t>Expectation: </a:t>
            </a:r>
            <a:r>
              <a:rPr lang="en-US" dirty="0"/>
              <a:t>if you have taken Computer Vision (CSC476), You might have heard some of the content we will cover in the first 3 weeks. You can help your follow classmates by answering their questions or discuss the topics. </a:t>
            </a:r>
          </a:p>
          <a:p>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34579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How do you get started?</a:t>
            </a:r>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41</a:t>
            </a:fld>
            <a:endParaRPr lang="en-US"/>
          </a:p>
        </p:txBody>
      </p:sp>
      <p:sp>
        <p:nvSpPr>
          <p:cNvPr id="6" name="Rectangle 3">
            <a:extLst>
              <a:ext uri="{FF2B5EF4-FFF2-40B4-BE49-F238E27FC236}">
                <a16:creationId xmlns:a16="http://schemas.microsoft.com/office/drawing/2014/main" id="{C1F489B4-22B4-3342-B42D-7AB1496D92E7}"/>
              </a:ext>
            </a:extLst>
          </p:cNvPr>
          <p:cNvSpPr>
            <a:spLocks noGrp="1" noChangeArrowheads="1"/>
          </p:cNvSpPr>
          <p:nvPr>
            <p:ph idx="1"/>
          </p:nvPr>
        </p:nvSpPr>
        <p:spPr>
          <a:xfrm>
            <a:off x="705677" y="1427404"/>
            <a:ext cx="9167191" cy="5065471"/>
          </a:xfrm>
        </p:spPr>
        <p:txBody>
          <a:bodyPr>
            <a:normAutofit/>
          </a:bodyPr>
          <a:lstStyle/>
          <a:p>
            <a:r>
              <a:rPr lang="en-US" dirty="0"/>
              <a:t>Do the tutorials on Python and </a:t>
            </a:r>
            <a:r>
              <a:rPr lang="en-US" dirty="0" err="1"/>
              <a:t>Numpy</a:t>
            </a:r>
            <a:r>
              <a:rPr lang="en-US" dirty="0"/>
              <a:t> in the first two weeks</a:t>
            </a:r>
          </a:p>
          <a:p>
            <a:r>
              <a:rPr lang="en-US" dirty="0">
                <a:hlinkClick r:id="rId2"/>
              </a:rPr>
              <a:t>http://cs231n.github.io/python-numpy-tutorial/</a:t>
            </a:r>
            <a:endParaRPr lang="en-US" dirty="0"/>
          </a:p>
          <a:p>
            <a:r>
              <a:rPr lang="en-US" dirty="0">
                <a:hlinkClick r:id="rId3"/>
              </a:rPr>
              <a:t>https://sites.engineering.ucsb.edu/~shell/che210d/numpy.pdf</a:t>
            </a:r>
            <a:endParaRPr lang="en-US" dirty="0"/>
          </a:p>
          <a:p>
            <a:endParaRPr lang="en-US" dirty="0"/>
          </a:p>
          <a:p>
            <a:r>
              <a:rPr lang="en-US" dirty="0"/>
              <a:t>Read Computer Vision (Chapter 3) as much as you can. </a:t>
            </a:r>
          </a:p>
          <a:p>
            <a:pPr marL="0" indent="0">
              <a:buNone/>
            </a:pPr>
            <a:endParaRPr lang="en-US" dirty="0"/>
          </a:p>
        </p:txBody>
      </p:sp>
    </p:spTree>
    <p:extLst>
      <p:ext uri="{BB962C8B-B14F-4D97-AF65-F5344CB8AC3E}">
        <p14:creationId xmlns:p14="http://schemas.microsoft.com/office/powerpoint/2010/main" val="2724660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Textbooks (both have online versions)</a:t>
            </a:r>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42</a:t>
            </a:fld>
            <a:endParaRPr lang="en-US"/>
          </a:p>
        </p:txBody>
      </p:sp>
      <p:pic>
        <p:nvPicPr>
          <p:cNvPr id="7" name="Picture 6">
            <a:extLst>
              <a:ext uri="{FF2B5EF4-FFF2-40B4-BE49-F238E27FC236}">
                <a16:creationId xmlns:a16="http://schemas.microsoft.com/office/drawing/2014/main" id="{7AF2A74F-6142-A84F-9F8F-0ACD865D315C}"/>
              </a:ext>
            </a:extLst>
          </p:cNvPr>
          <p:cNvPicPr>
            <a:picLocks noChangeAspect="1"/>
          </p:cNvPicPr>
          <p:nvPr/>
        </p:nvPicPr>
        <p:blipFill>
          <a:blip r:embed="rId2"/>
          <a:stretch>
            <a:fillRect/>
          </a:stretch>
        </p:blipFill>
        <p:spPr>
          <a:xfrm>
            <a:off x="1697934" y="1626739"/>
            <a:ext cx="2556014" cy="4167638"/>
          </a:xfrm>
          <a:prstGeom prst="rect">
            <a:avLst/>
          </a:prstGeom>
        </p:spPr>
      </p:pic>
      <p:pic>
        <p:nvPicPr>
          <p:cNvPr id="9" name="Picture 8">
            <a:extLst>
              <a:ext uri="{FF2B5EF4-FFF2-40B4-BE49-F238E27FC236}">
                <a16:creationId xmlns:a16="http://schemas.microsoft.com/office/drawing/2014/main" id="{5656F498-0806-4C42-9D84-C686E7E45F76}"/>
              </a:ext>
            </a:extLst>
          </p:cNvPr>
          <p:cNvPicPr>
            <a:picLocks noChangeAspect="1"/>
          </p:cNvPicPr>
          <p:nvPr/>
        </p:nvPicPr>
        <p:blipFill>
          <a:blip r:embed="rId3"/>
          <a:stretch>
            <a:fillRect/>
          </a:stretch>
        </p:blipFill>
        <p:spPr>
          <a:xfrm>
            <a:off x="4926497" y="1626739"/>
            <a:ext cx="3115205" cy="4167638"/>
          </a:xfrm>
          <a:prstGeom prst="rect">
            <a:avLst/>
          </a:prstGeom>
        </p:spPr>
      </p:pic>
    </p:spTree>
    <p:extLst>
      <p:ext uri="{BB962C8B-B14F-4D97-AF65-F5344CB8AC3E}">
        <p14:creationId xmlns:p14="http://schemas.microsoft.com/office/powerpoint/2010/main" val="3888665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Course communication</a:t>
            </a:r>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43</a:t>
            </a:fld>
            <a:endParaRPr lang="en-US"/>
          </a:p>
        </p:txBody>
      </p:sp>
      <p:sp>
        <p:nvSpPr>
          <p:cNvPr id="6" name="Rectangle 3">
            <a:extLst>
              <a:ext uri="{FF2B5EF4-FFF2-40B4-BE49-F238E27FC236}">
                <a16:creationId xmlns:a16="http://schemas.microsoft.com/office/drawing/2014/main" id="{F24E9285-444C-0D4E-B1BA-E95AC618282D}"/>
              </a:ext>
            </a:extLst>
          </p:cNvPr>
          <p:cNvSpPr>
            <a:spLocks noGrp="1" noChangeArrowheads="1"/>
          </p:cNvSpPr>
          <p:nvPr>
            <p:ph idx="1"/>
          </p:nvPr>
        </p:nvSpPr>
        <p:spPr>
          <a:xfrm>
            <a:off x="705677" y="1427404"/>
            <a:ext cx="9167191" cy="5065471"/>
          </a:xfrm>
        </p:spPr>
        <p:txBody>
          <a:bodyPr>
            <a:normAutofit lnSpcReduction="10000"/>
          </a:bodyPr>
          <a:lstStyle/>
          <a:p>
            <a:r>
              <a:rPr lang="en-US" dirty="0"/>
              <a:t>Updated slides/demo code/reading/ will be posted on course GitHub page:</a:t>
            </a:r>
          </a:p>
          <a:p>
            <a:pPr marL="0" indent="0">
              <a:buNone/>
            </a:pPr>
            <a:r>
              <a:rPr lang="en-US" dirty="0"/>
              <a:t> </a:t>
            </a:r>
          </a:p>
          <a:p>
            <a:r>
              <a:rPr lang="en-US" u="sng" dirty="0">
                <a:hlinkClick r:id="rId2"/>
              </a:rPr>
              <a:t>https://github.com/fruittree/CSC496_2019F</a:t>
            </a:r>
            <a:endParaRPr lang="en-US" dirty="0"/>
          </a:p>
          <a:p>
            <a:pPr marL="0" indent="0">
              <a:buNone/>
            </a:pPr>
            <a:endParaRPr lang="en-US" dirty="0"/>
          </a:p>
          <a:p>
            <a:r>
              <a:rPr lang="en-US" dirty="0"/>
              <a:t>Homework assignment and submission, announcements, grading will ONLY be happen in blackboard. </a:t>
            </a:r>
          </a:p>
          <a:p>
            <a:endParaRPr lang="en-US" dirty="0"/>
          </a:p>
          <a:p>
            <a:r>
              <a:rPr lang="en-US" dirty="0"/>
              <a:t>Restrict your questions of homework in office hours. If you can’t make to office hour, schedule with me with a 24 hour notice. </a:t>
            </a:r>
          </a:p>
          <a:p>
            <a:pPr marL="0" indent="0">
              <a:buNone/>
            </a:pPr>
            <a:endParaRPr lang="en-US" dirty="0"/>
          </a:p>
          <a:p>
            <a:endParaRPr lang="en-US" dirty="0"/>
          </a:p>
        </p:txBody>
      </p:sp>
    </p:spTree>
    <p:extLst>
      <p:ext uri="{BB962C8B-B14F-4D97-AF65-F5344CB8AC3E}">
        <p14:creationId xmlns:p14="http://schemas.microsoft.com/office/powerpoint/2010/main" val="1826979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What is office hour used for?</a:t>
            </a:r>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44</a:t>
            </a:fld>
            <a:endParaRPr lang="en-US"/>
          </a:p>
        </p:txBody>
      </p:sp>
      <p:sp>
        <p:nvSpPr>
          <p:cNvPr id="6" name="Rectangle 3">
            <a:extLst>
              <a:ext uri="{FF2B5EF4-FFF2-40B4-BE49-F238E27FC236}">
                <a16:creationId xmlns:a16="http://schemas.microsoft.com/office/drawing/2014/main" id="{F24E9285-444C-0D4E-B1BA-E95AC618282D}"/>
              </a:ext>
            </a:extLst>
          </p:cNvPr>
          <p:cNvSpPr>
            <a:spLocks noGrp="1" noChangeArrowheads="1"/>
          </p:cNvSpPr>
          <p:nvPr>
            <p:ph idx="1"/>
          </p:nvPr>
        </p:nvSpPr>
        <p:spPr>
          <a:xfrm>
            <a:off x="652668" y="1427404"/>
            <a:ext cx="9167191" cy="5065471"/>
          </a:xfrm>
        </p:spPr>
        <p:txBody>
          <a:bodyPr>
            <a:normAutofit fontScale="92500" lnSpcReduction="10000"/>
          </a:bodyPr>
          <a:lstStyle/>
          <a:p>
            <a:pPr marL="0" indent="0">
              <a:buNone/>
            </a:pPr>
            <a:r>
              <a:rPr lang="en-US" b="1" dirty="0"/>
              <a:t>Office hour is for?</a:t>
            </a:r>
          </a:p>
          <a:p>
            <a:pPr marL="514350" indent="-514350">
              <a:buAutoNum type="arabicPeriod"/>
            </a:pPr>
            <a:r>
              <a:rPr lang="en-US" dirty="0"/>
              <a:t>Ask specific questions about contents covered in lectures or any course related content. </a:t>
            </a:r>
          </a:p>
          <a:p>
            <a:pPr marL="514350" indent="-514350">
              <a:buAutoNum type="arabicPeriod"/>
            </a:pPr>
            <a:r>
              <a:rPr lang="en-US" dirty="0"/>
              <a:t>High-level discussion of projects and algorithms. </a:t>
            </a:r>
          </a:p>
          <a:p>
            <a:pPr marL="514350" indent="-514350">
              <a:buAutoNum type="arabicPeriod"/>
            </a:pPr>
            <a:r>
              <a:rPr lang="en-US" dirty="0"/>
              <a:t>Ask well-formed questions about topic in computer vision, deep learning,  and software/hardware tools. </a:t>
            </a:r>
          </a:p>
          <a:p>
            <a:pPr marL="514350" indent="-514350">
              <a:buAutoNum type="arabicPeriod"/>
            </a:pPr>
            <a:r>
              <a:rPr lang="en-US" dirty="0"/>
              <a:t>Express concerns, ask for advice in how to learn better, and give feedback on the course. </a:t>
            </a:r>
          </a:p>
          <a:p>
            <a:pPr marL="0" indent="0">
              <a:buNone/>
            </a:pPr>
            <a:r>
              <a:rPr lang="en-US" b="1" dirty="0"/>
              <a:t>Office hour is NOT for: </a:t>
            </a:r>
          </a:p>
          <a:p>
            <a:pPr marL="514350" indent="-514350">
              <a:buAutoNum type="arabicPeriod"/>
            </a:pPr>
            <a:r>
              <a:rPr lang="en-US" dirty="0"/>
              <a:t>Go through lecture slides if you missed the class. </a:t>
            </a:r>
          </a:p>
          <a:p>
            <a:pPr marL="514350" indent="-514350">
              <a:buAutoNum type="arabicPeriod"/>
            </a:pPr>
            <a:r>
              <a:rPr lang="en-US" dirty="0"/>
              <a:t>Debugging homework solutions. </a:t>
            </a:r>
          </a:p>
          <a:p>
            <a:pPr marL="514350" indent="-514350">
              <a:buAutoNum type="arabicPeriod"/>
            </a:pPr>
            <a:r>
              <a:rPr lang="en-US" dirty="0"/>
              <a:t>Installing </a:t>
            </a:r>
            <a:r>
              <a:rPr lang="en-US" dirty="0" err="1"/>
              <a:t>softwares</a:t>
            </a:r>
            <a:r>
              <a:rPr lang="en-US" dirty="0"/>
              <a:t> (you can still ask specific questions)</a:t>
            </a:r>
          </a:p>
          <a:p>
            <a:endParaRPr lang="en-US" dirty="0"/>
          </a:p>
        </p:txBody>
      </p:sp>
    </p:spTree>
    <p:extLst>
      <p:ext uri="{BB962C8B-B14F-4D97-AF65-F5344CB8AC3E}">
        <p14:creationId xmlns:p14="http://schemas.microsoft.com/office/powerpoint/2010/main" val="1947329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Grading</a:t>
            </a:r>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45</a:t>
            </a:fld>
            <a:endParaRPr lang="en-US"/>
          </a:p>
        </p:txBody>
      </p:sp>
      <p:sp>
        <p:nvSpPr>
          <p:cNvPr id="6" name="Rectangle 3">
            <a:extLst>
              <a:ext uri="{FF2B5EF4-FFF2-40B4-BE49-F238E27FC236}">
                <a16:creationId xmlns:a16="http://schemas.microsoft.com/office/drawing/2014/main" id="{3C250B20-7DB9-A445-8796-B33FC71B6F7B}"/>
              </a:ext>
            </a:extLst>
          </p:cNvPr>
          <p:cNvSpPr>
            <a:spLocks noGrp="1" noChangeArrowheads="1"/>
          </p:cNvSpPr>
          <p:nvPr>
            <p:ph idx="1"/>
          </p:nvPr>
        </p:nvSpPr>
        <p:spPr>
          <a:xfrm>
            <a:off x="705677" y="1427404"/>
            <a:ext cx="9167191" cy="5065471"/>
          </a:xfrm>
        </p:spPr>
        <p:txBody>
          <a:bodyPr>
            <a:normAutofit/>
          </a:bodyPr>
          <a:lstStyle/>
          <a:p>
            <a:r>
              <a:rPr lang="en-US" dirty="0"/>
              <a:t>65% homework projects (5-6 projects) </a:t>
            </a:r>
          </a:p>
          <a:p>
            <a:r>
              <a:rPr lang="en-US" dirty="0"/>
              <a:t>10% mid-term (in-class) closed book exam</a:t>
            </a:r>
          </a:p>
          <a:p>
            <a:r>
              <a:rPr lang="en-US" dirty="0"/>
              <a:t>15% Final project</a:t>
            </a:r>
          </a:p>
          <a:p>
            <a:r>
              <a:rPr lang="en-US" dirty="0"/>
              <a:t>5% in-class quiz</a:t>
            </a:r>
          </a:p>
          <a:p>
            <a:r>
              <a:rPr lang="en-US" dirty="0"/>
              <a:t>5% attendances. Missing one class will result in 2% reduction of the total grade (reasons accepted, sickness, pre-registered sports, and religious holidays). </a:t>
            </a:r>
          </a:p>
          <a:p>
            <a:endParaRPr lang="en-US" dirty="0"/>
          </a:p>
          <a:p>
            <a:endParaRPr lang="en-US" dirty="0"/>
          </a:p>
        </p:txBody>
      </p:sp>
    </p:spTree>
    <p:extLst>
      <p:ext uri="{BB962C8B-B14F-4D97-AF65-F5344CB8AC3E}">
        <p14:creationId xmlns:p14="http://schemas.microsoft.com/office/powerpoint/2010/main" val="1361615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Late Policy</a:t>
            </a:r>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46</a:t>
            </a:fld>
            <a:endParaRPr lang="en-US"/>
          </a:p>
        </p:txBody>
      </p:sp>
      <p:sp>
        <p:nvSpPr>
          <p:cNvPr id="6" name="Rectangle 3">
            <a:extLst>
              <a:ext uri="{FF2B5EF4-FFF2-40B4-BE49-F238E27FC236}">
                <a16:creationId xmlns:a16="http://schemas.microsoft.com/office/drawing/2014/main" id="{093716ED-D4E1-FC4A-B93E-D7B831BC512D}"/>
              </a:ext>
            </a:extLst>
          </p:cNvPr>
          <p:cNvSpPr>
            <a:spLocks noGrp="1" noChangeArrowheads="1"/>
          </p:cNvSpPr>
          <p:nvPr>
            <p:ph idx="1"/>
          </p:nvPr>
        </p:nvSpPr>
        <p:spPr>
          <a:xfrm>
            <a:off x="705677" y="1427404"/>
            <a:ext cx="9167191" cy="5065471"/>
          </a:xfrm>
        </p:spPr>
        <p:txBody>
          <a:bodyPr>
            <a:normAutofit fontScale="92500" lnSpcReduction="10000"/>
          </a:bodyPr>
          <a:lstStyle/>
          <a:p>
            <a:pPr marL="0" indent="0">
              <a:buNone/>
            </a:pPr>
            <a:endParaRPr lang="en-US" dirty="0"/>
          </a:p>
          <a:p>
            <a:r>
              <a:rPr lang="en-US" dirty="0"/>
              <a:t>We </a:t>
            </a:r>
            <a:r>
              <a:rPr lang="en-US" b="1" dirty="0"/>
              <a:t>do not accept late submissions for this course</a:t>
            </a:r>
            <a:r>
              <a:rPr lang="en-US" dirty="0"/>
              <a:t>. Homework is typically due 11:59pm.  The submission deadline has a 24-hour soft cut-off; after midnight, submissions are penalized 5% per hour late round up to the next hour.  So, you turned it in 2:59am. You will get 3 hours penalty with a 15% point reduction. There is no negotiation about this. </a:t>
            </a:r>
          </a:p>
          <a:p>
            <a:endParaRPr lang="en-US" dirty="0"/>
          </a:p>
          <a:p>
            <a:r>
              <a:rPr lang="en-US" dirty="0"/>
              <a:t>Homework CANNOT be submitted via Email.  Only homework submitted to Blackboard will be graded. All the technical issues will have to be resolved earlier than the deadline (e.g. if data is too big you are allowed to submit a link of </a:t>
            </a:r>
            <a:r>
              <a:rPr lang="en-US" dirty="0" err="1"/>
              <a:t>dropbox</a:t>
            </a:r>
            <a:r>
              <a:rPr lang="en-US" dirty="0"/>
              <a:t> to download). It is your responsibility to make sure all of your code compile and run. </a:t>
            </a:r>
          </a:p>
          <a:p>
            <a:endParaRPr lang="en-US" dirty="0"/>
          </a:p>
        </p:txBody>
      </p:sp>
    </p:spTree>
    <p:extLst>
      <p:ext uri="{BB962C8B-B14F-4D97-AF65-F5344CB8AC3E}">
        <p14:creationId xmlns:p14="http://schemas.microsoft.com/office/powerpoint/2010/main" val="2486127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p:txBody>
          <a:bodyPr/>
          <a:lstStyle/>
          <a:p>
            <a:r>
              <a:rPr lang="en-US" dirty="0"/>
              <a:t>Collaboration Policy</a:t>
            </a:r>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47</a:t>
            </a:fld>
            <a:endParaRPr lang="en-US"/>
          </a:p>
        </p:txBody>
      </p:sp>
      <p:sp>
        <p:nvSpPr>
          <p:cNvPr id="6" name="Rectangle 3">
            <a:extLst>
              <a:ext uri="{FF2B5EF4-FFF2-40B4-BE49-F238E27FC236}">
                <a16:creationId xmlns:a16="http://schemas.microsoft.com/office/drawing/2014/main" id="{567B4B6D-D0C8-7443-8194-2B2028DCF9FE}"/>
              </a:ext>
            </a:extLst>
          </p:cNvPr>
          <p:cNvSpPr>
            <a:spLocks noGrp="1" noChangeArrowheads="1"/>
          </p:cNvSpPr>
          <p:nvPr>
            <p:ph idx="1"/>
          </p:nvPr>
        </p:nvSpPr>
        <p:spPr>
          <a:xfrm>
            <a:off x="705677" y="1427404"/>
            <a:ext cx="9167191" cy="5065471"/>
          </a:xfrm>
        </p:spPr>
        <p:txBody>
          <a:bodyPr>
            <a:normAutofit lnSpcReduction="10000"/>
          </a:bodyPr>
          <a:lstStyle/>
          <a:p>
            <a:pPr marL="0" indent="0">
              <a:buNone/>
            </a:pPr>
            <a:endParaRPr lang="en-US" dirty="0"/>
          </a:p>
          <a:p>
            <a:r>
              <a:rPr lang="en-US" dirty="0"/>
              <a:t>No sharing of code/solutions among students (unless team work). However discussing general strategies is fine. </a:t>
            </a:r>
          </a:p>
          <a:p>
            <a:r>
              <a:rPr lang="en-US" dirty="0">
                <a:highlight>
                  <a:srgbClr val="FFFF00"/>
                </a:highlight>
              </a:rPr>
              <a:t>No copying from the Internet (GitHub, </a:t>
            </a:r>
            <a:r>
              <a:rPr lang="en-US" dirty="0" err="1">
                <a:highlight>
                  <a:srgbClr val="FFFF00"/>
                </a:highlight>
              </a:rPr>
              <a:t>etc</a:t>
            </a:r>
            <a:r>
              <a:rPr lang="en-US" dirty="0">
                <a:highlight>
                  <a:srgbClr val="FFFF00"/>
                </a:highlight>
              </a:rPr>
              <a:t>) unless specific by instructor. Everything you submitted should be your work. </a:t>
            </a:r>
          </a:p>
          <a:p>
            <a:r>
              <a:rPr lang="en-US" dirty="0"/>
              <a:t>No “detailed” walk through of homework project by a tutor, another student, etc. You can come to office hour to discuss with me. Only high-level discussion is allowed. </a:t>
            </a:r>
          </a:p>
          <a:p>
            <a:r>
              <a:rPr lang="en-US" dirty="0"/>
              <a:t>No posting homework to public websites before one hour after the deadline. </a:t>
            </a:r>
          </a:p>
          <a:p>
            <a:r>
              <a:rPr lang="en-US" dirty="0"/>
              <a:t>Turning in something non-perfect/incomplete is better than violate the honor code.</a:t>
            </a:r>
          </a:p>
          <a:p>
            <a:pPr marL="0" indent="0">
              <a:buNone/>
            </a:pPr>
            <a:endParaRPr lang="en-US" dirty="0"/>
          </a:p>
        </p:txBody>
      </p:sp>
    </p:spTree>
    <p:extLst>
      <p:ext uri="{BB962C8B-B14F-4D97-AF65-F5344CB8AC3E}">
        <p14:creationId xmlns:p14="http://schemas.microsoft.com/office/powerpoint/2010/main" val="1456912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0A7A-A256-D448-9CC7-FE29315F5CDB}"/>
              </a:ext>
            </a:extLst>
          </p:cNvPr>
          <p:cNvSpPr>
            <a:spLocks noGrp="1"/>
          </p:cNvSpPr>
          <p:nvPr>
            <p:ph type="title"/>
          </p:nvPr>
        </p:nvSpPr>
        <p:spPr>
          <a:xfrm>
            <a:off x="692425" y="286434"/>
            <a:ext cx="10515600" cy="1325563"/>
          </a:xfrm>
        </p:spPr>
        <p:txBody>
          <a:bodyPr/>
          <a:lstStyle/>
          <a:p>
            <a:r>
              <a:rPr lang="en-US" dirty="0" err="1"/>
              <a:t>Softwares</a:t>
            </a:r>
            <a:endParaRPr lang="en-US" dirty="0"/>
          </a:p>
        </p:txBody>
      </p:sp>
      <p:sp>
        <p:nvSpPr>
          <p:cNvPr id="4" name="Footer Placeholder 3">
            <a:extLst>
              <a:ext uri="{FF2B5EF4-FFF2-40B4-BE49-F238E27FC236}">
                <a16:creationId xmlns:a16="http://schemas.microsoft.com/office/drawing/2014/main" id="{5100837C-7687-9F48-891D-1260DA25CE04}"/>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74B5C94B-AD03-5248-BA69-1A664B4E8C7D}"/>
              </a:ext>
            </a:extLst>
          </p:cNvPr>
          <p:cNvSpPr>
            <a:spLocks noGrp="1"/>
          </p:cNvSpPr>
          <p:nvPr>
            <p:ph type="sldNum" sz="quarter" idx="12"/>
          </p:nvPr>
        </p:nvSpPr>
        <p:spPr/>
        <p:txBody>
          <a:bodyPr/>
          <a:lstStyle/>
          <a:p>
            <a:fld id="{23213AA6-DD48-C149-8127-3FAE32D64004}" type="slidenum">
              <a:rPr lang="en-US" smtClean="0"/>
              <a:t>48</a:t>
            </a:fld>
            <a:endParaRPr lang="en-US"/>
          </a:p>
        </p:txBody>
      </p:sp>
      <p:sp>
        <p:nvSpPr>
          <p:cNvPr id="3" name="TextBox 2">
            <a:extLst>
              <a:ext uri="{FF2B5EF4-FFF2-40B4-BE49-F238E27FC236}">
                <a16:creationId xmlns:a16="http://schemas.microsoft.com/office/drawing/2014/main" id="{F8F868A6-CF1D-A046-8CA5-71CBA5524B7E}"/>
              </a:ext>
            </a:extLst>
          </p:cNvPr>
          <p:cNvSpPr txBox="1"/>
          <p:nvPr/>
        </p:nvSpPr>
        <p:spPr>
          <a:xfrm>
            <a:off x="692425" y="1378485"/>
            <a:ext cx="11128513" cy="5170646"/>
          </a:xfrm>
          <a:prstGeom prst="rect">
            <a:avLst/>
          </a:prstGeom>
          <a:noFill/>
        </p:spPr>
        <p:txBody>
          <a:bodyPr wrap="square" rtlCol="0">
            <a:spAutoFit/>
          </a:bodyPr>
          <a:lstStyle/>
          <a:p>
            <a:r>
              <a:rPr lang="en-US" sz="2200" b="1" dirty="0"/>
              <a:t>On your laptop:</a:t>
            </a:r>
          </a:p>
          <a:p>
            <a:endParaRPr lang="en-US" sz="2200" dirty="0"/>
          </a:p>
          <a:p>
            <a:r>
              <a:rPr lang="en-US" sz="2200" dirty="0"/>
              <a:t>Main tools,: Python 3, </a:t>
            </a:r>
            <a:r>
              <a:rPr lang="en-US" sz="2200" dirty="0" err="1"/>
              <a:t>tensorflow</a:t>
            </a:r>
            <a:r>
              <a:rPr lang="en-US" sz="2200" dirty="0"/>
              <a:t> with </a:t>
            </a:r>
            <a:r>
              <a:rPr lang="en-US" sz="2200" dirty="0" err="1"/>
              <a:t>keras</a:t>
            </a:r>
            <a:r>
              <a:rPr lang="en-US" sz="2200" dirty="0"/>
              <a:t>. </a:t>
            </a:r>
          </a:p>
          <a:p>
            <a:endParaRPr lang="en-US" sz="2200" dirty="0"/>
          </a:p>
          <a:p>
            <a:r>
              <a:rPr lang="en-US" sz="2200" dirty="0"/>
              <a:t>Pip install </a:t>
            </a:r>
            <a:r>
              <a:rPr lang="en-US" sz="2200" dirty="0" err="1"/>
              <a:t>Jupyter</a:t>
            </a:r>
            <a:r>
              <a:rPr lang="en-US" sz="2200" dirty="0"/>
              <a:t>, OpenCV, </a:t>
            </a:r>
            <a:r>
              <a:rPr lang="en-US" sz="2200" dirty="0" err="1"/>
              <a:t>Tensorflow</a:t>
            </a:r>
            <a:r>
              <a:rPr lang="en-US" sz="2200" dirty="0"/>
              <a:t>, matplotlib, </a:t>
            </a:r>
            <a:r>
              <a:rPr lang="en-US" sz="2200" dirty="0" err="1"/>
              <a:t>Numpy</a:t>
            </a:r>
            <a:r>
              <a:rPr lang="en-US" sz="2200" dirty="0"/>
              <a:t>.</a:t>
            </a:r>
          </a:p>
          <a:p>
            <a:endParaRPr lang="en-US" sz="2200" dirty="0"/>
          </a:p>
          <a:p>
            <a:r>
              <a:rPr lang="en-US" sz="2200" dirty="0"/>
              <a:t>If you use Anaconda, you still have to install </a:t>
            </a:r>
            <a:r>
              <a:rPr lang="en-US" sz="2200" dirty="0" err="1"/>
              <a:t>Tensorflow</a:t>
            </a:r>
            <a:r>
              <a:rPr lang="en-US" sz="2200" dirty="0"/>
              <a:t>.</a:t>
            </a:r>
          </a:p>
          <a:p>
            <a:endParaRPr lang="en-US" sz="2200" dirty="0"/>
          </a:p>
          <a:p>
            <a:r>
              <a:rPr lang="en-US" sz="2200" dirty="0"/>
              <a:t>Next week, we will learn how to set up virtual box to avoid compatibility issues.</a:t>
            </a:r>
          </a:p>
          <a:p>
            <a:endParaRPr lang="en-US" sz="2200" dirty="0"/>
          </a:p>
          <a:p>
            <a:r>
              <a:rPr lang="en-US" sz="2200" b="1" dirty="0"/>
              <a:t>GPU computing resources</a:t>
            </a:r>
          </a:p>
          <a:p>
            <a:endParaRPr lang="en-US" sz="2200" b="1" dirty="0"/>
          </a:p>
          <a:p>
            <a:r>
              <a:rPr lang="en-US" sz="2200" dirty="0"/>
              <a:t>AU HPC cluster GPU node (available in October). Tutorials offers in October by CTRL.</a:t>
            </a:r>
          </a:p>
          <a:p>
            <a:r>
              <a:rPr lang="en-US" sz="2200" dirty="0"/>
              <a:t>One GPU computer available in Room 203. </a:t>
            </a:r>
          </a:p>
          <a:p>
            <a:r>
              <a:rPr lang="en-US" sz="2200" dirty="0"/>
              <a:t>AWS educate. </a:t>
            </a:r>
          </a:p>
        </p:txBody>
      </p:sp>
    </p:spTree>
    <p:extLst>
      <p:ext uri="{BB962C8B-B14F-4D97-AF65-F5344CB8AC3E}">
        <p14:creationId xmlns:p14="http://schemas.microsoft.com/office/powerpoint/2010/main" val="3172354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1033B-9449-4448-84E9-0A1A7D3CFC4C}"/>
              </a:ext>
            </a:extLst>
          </p:cNvPr>
          <p:cNvSpPr>
            <a:spLocks noGrp="1"/>
          </p:cNvSpPr>
          <p:nvPr>
            <p:ph type="title"/>
          </p:nvPr>
        </p:nvSpPr>
        <p:spPr/>
        <p:txBody>
          <a:bodyPr/>
          <a:lstStyle/>
          <a:p>
            <a:r>
              <a:rPr lang="en-US" dirty="0"/>
              <a:t>Office hours  (DMTI 204)</a:t>
            </a:r>
          </a:p>
        </p:txBody>
      </p:sp>
      <p:sp>
        <p:nvSpPr>
          <p:cNvPr id="3" name="Content Placeholder 2">
            <a:extLst>
              <a:ext uri="{FF2B5EF4-FFF2-40B4-BE49-F238E27FC236}">
                <a16:creationId xmlns:a16="http://schemas.microsoft.com/office/drawing/2014/main" id="{F5562073-0837-B849-92A5-DC40A63FA6A0}"/>
              </a:ext>
            </a:extLst>
          </p:cNvPr>
          <p:cNvSpPr>
            <a:spLocks noGrp="1"/>
          </p:cNvSpPr>
          <p:nvPr>
            <p:ph idx="1"/>
          </p:nvPr>
        </p:nvSpPr>
        <p:spPr/>
        <p:txBody>
          <a:bodyPr/>
          <a:lstStyle/>
          <a:p>
            <a:r>
              <a:rPr lang="en-US" dirty="0"/>
              <a:t>Monday: 4pm-5pm  (Away October 28</a:t>
            </a:r>
            <a:r>
              <a:rPr lang="en-US" baseline="30000" dirty="0"/>
              <a:t>th</a:t>
            </a:r>
            <a:r>
              <a:rPr lang="en-US" dirty="0"/>
              <a:t>). The office hour on that day will be moved to the previous Friday. </a:t>
            </a:r>
          </a:p>
          <a:p>
            <a:endParaRPr lang="en-US" dirty="0"/>
          </a:p>
          <a:p>
            <a:r>
              <a:rPr lang="en-US" dirty="0"/>
              <a:t>Wed: 3:30pm-5pm (Traveling September 18th). On that day the office hour will be moved to the morning.  </a:t>
            </a:r>
          </a:p>
          <a:p>
            <a:endParaRPr lang="en-US" dirty="0"/>
          </a:p>
          <a:p>
            <a:r>
              <a:rPr lang="en-US" dirty="0"/>
              <a:t>If you can’t make the office hours, you can schedule with me another time to meet up. I need at least 48 hours notice to respond to your email for the scheduling. </a:t>
            </a:r>
          </a:p>
          <a:p>
            <a:endParaRPr lang="en-US" dirty="0"/>
          </a:p>
        </p:txBody>
      </p:sp>
      <p:sp>
        <p:nvSpPr>
          <p:cNvPr id="4" name="Footer Placeholder 3">
            <a:extLst>
              <a:ext uri="{FF2B5EF4-FFF2-40B4-BE49-F238E27FC236}">
                <a16:creationId xmlns:a16="http://schemas.microsoft.com/office/drawing/2014/main" id="{3DBF97D6-2828-1147-991A-47E69D4F89A2}"/>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4E0A0383-62A0-E64F-A362-3A8B95F9693D}"/>
              </a:ext>
            </a:extLst>
          </p:cNvPr>
          <p:cNvSpPr>
            <a:spLocks noGrp="1"/>
          </p:cNvSpPr>
          <p:nvPr>
            <p:ph type="sldNum" sz="quarter" idx="12"/>
          </p:nvPr>
        </p:nvSpPr>
        <p:spPr/>
        <p:txBody>
          <a:bodyPr/>
          <a:lstStyle/>
          <a:p>
            <a:fld id="{23213AA6-DD48-C149-8127-3FAE32D64004}" type="slidenum">
              <a:rPr lang="en-US" smtClean="0"/>
              <a:t>49</a:t>
            </a:fld>
            <a:endParaRPr lang="en-US" dirty="0"/>
          </a:p>
        </p:txBody>
      </p:sp>
    </p:spTree>
    <p:extLst>
      <p:ext uri="{BB962C8B-B14F-4D97-AF65-F5344CB8AC3E}">
        <p14:creationId xmlns:p14="http://schemas.microsoft.com/office/powerpoint/2010/main" val="3910091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5B38A-179C-8143-8E10-CEAF40DF71F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700" kern="1200" dirty="0">
                <a:solidFill>
                  <a:srgbClr val="FFFFFF"/>
                </a:solidFill>
                <a:latin typeface="+mj-lt"/>
                <a:ea typeface="+mj-ea"/>
                <a:cs typeface="+mj-cs"/>
              </a:rPr>
              <a:t>Astrophysics: Imaging the black hole</a:t>
            </a:r>
          </a:p>
        </p:txBody>
      </p:sp>
      <p:cxnSp>
        <p:nvCxnSpPr>
          <p:cNvPr id="16" name="Straight Connector 1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A293165-6583-9748-8F7F-2D274E75EA93}"/>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defTabSz="914400">
              <a:spcAft>
                <a:spcPts val="600"/>
              </a:spcAft>
            </a:pPr>
            <a:fld id="{23213AA6-DD48-C149-8127-3FAE32D64004}" type="slidenum">
              <a:rPr lang="en-US">
                <a:solidFill>
                  <a:srgbClr val="595959"/>
                </a:solidFill>
              </a:rPr>
              <a:pPr defTabSz="914400">
                <a:spcAft>
                  <a:spcPts val="600"/>
                </a:spcAft>
              </a:pPr>
              <a:t>5</a:t>
            </a:fld>
            <a:endParaRPr lang="en-US">
              <a:solidFill>
                <a:srgbClr val="595959"/>
              </a:solidFill>
            </a:endParaRPr>
          </a:p>
        </p:txBody>
      </p:sp>
      <p:pic>
        <p:nvPicPr>
          <p:cNvPr id="4" name="Picture 3">
            <a:extLst>
              <a:ext uri="{FF2B5EF4-FFF2-40B4-BE49-F238E27FC236}">
                <a16:creationId xmlns:a16="http://schemas.microsoft.com/office/drawing/2014/main" id="{A53DB164-D966-7540-85FF-25BB358BA6A7}"/>
              </a:ext>
            </a:extLst>
          </p:cNvPr>
          <p:cNvPicPr>
            <a:picLocks noChangeAspect="1"/>
          </p:cNvPicPr>
          <p:nvPr/>
        </p:nvPicPr>
        <p:blipFill>
          <a:blip r:embed="rId2"/>
          <a:stretch>
            <a:fillRect/>
          </a:stretch>
        </p:blipFill>
        <p:spPr>
          <a:xfrm>
            <a:off x="5514474" y="1372603"/>
            <a:ext cx="5486400" cy="4076700"/>
          </a:xfrm>
          <a:prstGeom prst="rect">
            <a:avLst/>
          </a:prstGeom>
        </p:spPr>
      </p:pic>
      <p:sp>
        <p:nvSpPr>
          <p:cNvPr id="6" name="Rectangle 5">
            <a:extLst>
              <a:ext uri="{FF2B5EF4-FFF2-40B4-BE49-F238E27FC236}">
                <a16:creationId xmlns:a16="http://schemas.microsoft.com/office/drawing/2014/main" id="{844DC606-7302-464B-B68F-84C2532629D6}"/>
              </a:ext>
            </a:extLst>
          </p:cNvPr>
          <p:cNvSpPr/>
          <p:nvPr/>
        </p:nvSpPr>
        <p:spPr>
          <a:xfrm>
            <a:off x="5564922" y="5710019"/>
            <a:ext cx="6096000" cy="646331"/>
          </a:xfrm>
          <a:prstGeom prst="rect">
            <a:avLst/>
          </a:prstGeom>
        </p:spPr>
        <p:txBody>
          <a:bodyPr>
            <a:spAutoFit/>
          </a:bodyPr>
          <a:lstStyle/>
          <a:p>
            <a:r>
              <a:rPr lang="en-US" dirty="0">
                <a:hlinkClick r:id="rId3"/>
              </a:rPr>
              <a:t>https://www.jpl.nasa.gov/edu/news/2019/4/19/how-scientists-captured-the-first-image-of-a-black-hole/</a:t>
            </a:r>
            <a:endParaRPr lang="en-US" dirty="0"/>
          </a:p>
        </p:txBody>
      </p:sp>
    </p:spTree>
    <p:extLst>
      <p:ext uri="{BB962C8B-B14F-4D97-AF65-F5344CB8AC3E}">
        <p14:creationId xmlns:p14="http://schemas.microsoft.com/office/powerpoint/2010/main" val="914406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618C4-DE88-0F40-90C0-5A81A4DB91F4}"/>
              </a:ext>
            </a:extLst>
          </p:cNvPr>
          <p:cNvSpPr>
            <a:spLocks noGrp="1"/>
          </p:cNvSpPr>
          <p:nvPr>
            <p:ph type="title"/>
          </p:nvPr>
        </p:nvSpPr>
        <p:spPr/>
        <p:txBody>
          <a:bodyPr/>
          <a:lstStyle/>
          <a:p>
            <a:r>
              <a:rPr lang="en-US" dirty="0"/>
              <a:t>Take-home exercise</a:t>
            </a:r>
          </a:p>
        </p:txBody>
      </p:sp>
      <p:sp>
        <p:nvSpPr>
          <p:cNvPr id="3" name="Content Placeholder 2">
            <a:extLst>
              <a:ext uri="{FF2B5EF4-FFF2-40B4-BE49-F238E27FC236}">
                <a16:creationId xmlns:a16="http://schemas.microsoft.com/office/drawing/2014/main" id="{E7D1B13D-12E6-5B48-B2F4-254A7D7656F5}"/>
              </a:ext>
            </a:extLst>
          </p:cNvPr>
          <p:cNvSpPr>
            <a:spLocks noGrp="1"/>
          </p:cNvSpPr>
          <p:nvPr>
            <p:ph idx="1"/>
          </p:nvPr>
        </p:nvSpPr>
        <p:spPr/>
        <p:txBody>
          <a:bodyPr/>
          <a:lstStyle/>
          <a:p>
            <a:r>
              <a:rPr lang="en-US" dirty="0"/>
              <a:t>Check blackboard for tutorials</a:t>
            </a:r>
          </a:p>
          <a:p>
            <a:r>
              <a:rPr lang="en-US" dirty="0"/>
              <a:t>Install </a:t>
            </a:r>
            <a:r>
              <a:rPr lang="en-US" dirty="0" err="1"/>
              <a:t>Numpy</a:t>
            </a:r>
            <a:r>
              <a:rPr lang="en-US" dirty="0"/>
              <a:t>, </a:t>
            </a:r>
            <a:r>
              <a:rPr lang="en-US" dirty="0" err="1"/>
              <a:t>Scippy</a:t>
            </a:r>
            <a:r>
              <a:rPr lang="en-US" dirty="0"/>
              <a:t>, </a:t>
            </a:r>
            <a:r>
              <a:rPr lang="en-US" dirty="0" err="1"/>
              <a:t>skimage</a:t>
            </a:r>
            <a:r>
              <a:rPr lang="en-US" dirty="0"/>
              <a:t>, matplotlib. </a:t>
            </a:r>
          </a:p>
          <a:p>
            <a:r>
              <a:rPr lang="en-US" dirty="0"/>
              <a:t>You can install Anaconda 3</a:t>
            </a:r>
          </a:p>
          <a:p>
            <a:r>
              <a:rPr lang="en-US" dirty="0" err="1"/>
              <a:t>Numpy</a:t>
            </a:r>
            <a:r>
              <a:rPr lang="en-US" dirty="0"/>
              <a:t> </a:t>
            </a:r>
            <a:r>
              <a:rPr lang="en-US"/>
              <a:t>tutorial </a:t>
            </a:r>
            <a:br>
              <a:rPr lang="en-US" dirty="0"/>
            </a:br>
            <a:endParaRPr lang="en-US" dirty="0"/>
          </a:p>
          <a:p>
            <a:r>
              <a:rPr lang="en-US" dirty="0">
                <a:hlinkClick r:id="rId2"/>
              </a:rPr>
              <a:t>https://stackabuse.com/numpy-tutorial-a-simple-example-based-guide/</a:t>
            </a:r>
            <a:endParaRPr lang="en-US" dirty="0"/>
          </a:p>
          <a:p>
            <a:r>
              <a:rPr lang="en-US" dirty="0">
                <a:hlinkClick r:id="rId3"/>
              </a:rPr>
              <a:t>https://www.youtube.com/watch?v=xECXZ3tyONo</a:t>
            </a:r>
            <a:endParaRPr lang="en-US" dirty="0"/>
          </a:p>
        </p:txBody>
      </p:sp>
      <p:sp>
        <p:nvSpPr>
          <p:cNvPr id="4" name="Footer Placeholder 3">
            <a:extLst>
              <a:ext uri="{FF2B5EF4-FFF2-40B4-BE49-F238E27FC236}">
                <a16:creationId xmlns:a16="http://schemas.microsoft.com/office/drawing/2014/main" id="{20E2EC60-5360-EF4A-9A76-53F7CF950186}"/>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2896DD6-1013-4E4D-B331-39002CC851E6}"/>
              </a:ext>
            </a:extLst>
          </p:cNvPr>
          <p:cNvSpPr>
            <a:spLocks noGrp="1"/>
          </p:cNvSpPr>
          <p:nvPr>
            <p:ph type="sldNum" sz="quarter" idx="12"/>
          </p:nvPr>
        </p:nvSpPr>
        <p:spPr/>
        <p:txBody>
          <a:bodyPr/>
          <a:lstStyle/>
          <a:p>
            <a:fld id="{23213AA6-DD48-C149-8127-3FAE32D64004}" type="slidenum">
              <a:rPr lang="en-US" smtClean="0"/>
              <a:t>50</a:t>
            </a:fld>
            <a:endParaRPr lang="en-US"/>
          </a:p>
        </p:txBody>
      </p:sp>
    </p:spTree>
    <p:extLst>
      <p:ext uri="{BB962C8B-B14F-4D97-AF65-F5344CB8AC3E}">
        <p14:creationId xmlns:p14="http://schemas.microsoft.com/office/powerpoint/2010/main" val="104569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1033B-9449-4448-84E9-0A1A7D3CFC4C}"/>
              </a:ext>
            </a:extLst>
          </p:cNvPr>
          <p:cNvSpPr>
            <a:spLocks noGrp="1"/>
          </p:cNvSpPr>
          <p:nvPr>
            <p:ph type="title"/>
          </p:nvPr>
        </p:nvSpPr>
        <p:spPr/>
        <p:txBody>
          <a:bodyPr/>
          <a:lstStyle/>
          <a:p>
            <a:r>
              <a:rPr lang="en-US" dirty="0"/>
              <a:t>Next class:</a:t>
            </a:r>
          </a:p>
        </p:txBody>
      </p:sp>
      <p:sp>
        <p:nvSpPr>
          <p:cNvPr id="3" name="Content Placeholder 2">
            <a:extLst>
              <a:ext uri="{FF2B5EF4-FFF2-40B4-BE49-F238E27FC236}">
                <a16:creationId xmlns:a16="http://schemas.microsoft.com/office/drawing/2014/main" id="{F5562073-0837-B849-92A5-DC40A63FA6A0}"/>
              </a:ext>
            </a:extLst>
          </p:cNvPr>
          <p:cNvSpPr>
            <a:spLocks noGrp="1"/>
          </p:cNvSpPr>
          <p:nvPr>
            <p:ph idx="1"/>
          </p:nvPr>
        </p:nvSpPr>
        <p:spPr/>
        <p:txBody>
          <a:bodyPr/>
          <a:lstStyle/>
          <a:p>
            <a:r>
              <a:rPr lang="en-US" dirty="0"/>
              <a:t>Simple visual system</a:t>
            </a:r>
          </a:p>
          <a:p>
            <a:r>
              <a:rPr lang="en-US" dirty="0"/>
              <a:t>Image formation</a:t>
            </a:r>
          </a:p>
          <a:p>
            <a:r>
              <a:rPr lang="en-US" dirty="0"/>
              <a:t>Pin hole camera</a:t>
            </a:r>
          </a:p>
          <a:p>
            <a:r>
              <a:rPr lang="en-US" dirty="0"/>
              <a:t>Python/</a:t>
            </a:r>
            <a:r>
              <a:rPr lang="en-US" dirty="0" err="1"/>
              <a:t>Numpy</a:t>
            </a:r>
            <a:r>
              <a:rPr lang="en-US" dirty="0"/>
              <a:t> primer</a:t>
            </a:r>
          </a:p>
          <a:p>
            <a:endParaRPr lang="en-US" dirty="0"/>
          </a:p>
        </p:txBody>
      </p:sp>
      <p:sp>
        <p:nvSpPr>
          <p:cNvPr id="4" name="Footer Placeholder 3">
            <a:extLst>
              <a:ext uri="{FF2B5EF4-FFF2-40B4-BE49-F238E27FC236}">
                <a16:creationId xmlns:a16="http://schemas.microsoft.com/office/drawing/2014/main" id="{3DBF97D6-2828-1147-991A-47E69D4F89A2}"/>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4E0A0383-62A0-E64F-A362-3A8B95F9693D}"/>
              </a:ext>
            </a:extLst>
          </p:cNvPr>
          <p:cNvSpPr>
            <a:spLocks noGrp="1"/>
          </p:cNvSpPr>
          <p:nvPr>
            <p:ph type="sldNum" sz="quarter" idx="12"/>
          </p:nvPr>
        </p:nvSpPr>
        <p:spPr/>
        <p:txBody>
          <a:bodyPr/>
          <a:lstStyle/>
          <a:p>
            <a:fld id="{23213AA6-DD48-C149-8127-3FAE32D64004}" type="slidenum">
              <a:rPr lang="en-US" smtClean="0"/>
              <a:t>51</a:t>
            </a:fld>
            <a:endParaRPr lang="en-US" dirty="0"/>
          </a:p>
        </p:txBody>
      </p:sp>
    </p:spTree>
    <p:extLst>
      <p:ext uri="{BB962C8B-B14F-4D97-AF65-F5344CB8AC3E}">
        <p14:creationId xmlns:p14="http://schemas.microsoft.com/office/powerpoint/2010/main" val="4288545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5B38A-179C-8143-8E10-CEAF40DF71F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700" kern="1200" dirty="0">
                <a:solidFill>
                  <a:srgbClr val="FFFFFF"/>
                </a:solidFill>
                <a:latin typeface="+mj-lt"/>
                <a:ea typeface="+mj-ea"/>
                <a:cs typeface="+mj-cs"/>
              </a:rPr>
              <a:t>Fun application: remove water from underwater imaging</a:t>
            </a:r>
          </a:p>
        </p:txBody>
      </p:sp>
      <p:cxnSp>
        <p:nvCxnSpPr>
          <p:cNvPr id="16" name="Straight Connector 1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1DD7B8-4714-3F49-945F-5FD4E53FFD71}"/>
              </a:ext>
            </a:extLst>
          </p:cNvPr>
          <p:cNvPicPr>
            <a:picLocks noChangeAspect="1"/>
          </p:cNvPicPr>
          <p:nvPr/>
        </p:nvPicPr>
        <p:blipFill>
          <a:blip r:embed="rId2"/>
          <a:stretch>
            <a:fillRect/>
          </a:stretch>
        </p:blipFill>
        <p:spPr>
          <a:xfrm>
            <a:off x="6247349" y="421133"/>
            <a:ext cx="4366490" cy="5880796"/>
          </a:xfrm>
          <a:prstGeom prst="rect">
            <a:avLst/>
          </a:prstGeom>
        </p:spPr>
      </p:pic>
      <p:sp>
        <p:nvSpPr>
          <p:cNvPr id="5" name="Slide Number Placeholder 4">
            <a:extLst>
              <a:ext uri="{FF2B5EF4-FFF2-40B4-BE49-F238E27FC236}">
                <a16:creationId xmlns:a16="http://schemas.microsoft.com/office/drawing/2014/main" id="{AA293165-6583-9748-8F7F-2D274E75EA93}"/>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defTabSz="914400">
              <a:spcAft>
                <a:spcPts val="600"/>
              </a:spcAft>
            </a:pPr>
            <a:fld id="{23213AA6-DD48-C149-8127-3FAE32D64004}" type="slidenum">
              <a:rPr lang="en-US">
                <a:solidFill>
                  <a:srgbClr val="595959"/>
                </a:solidFill>
              </a:rPr>
              <a:pPr defTabSz="914400">
                <a:spcAft>
                  <a:spcPts val="600"/>
                </a:spcAft>
              </a:pPr>
              <a:t>6</a:t>
            </a:fld>
            <a:endParaRPr lang="en-US">
              <a:solidFill>
                <a:srgbClr val="595959"/>
              </a:solidFill>
            </a:endParaRPr>
          </a:p>
        </p:txBody>
      </p:sp>
      <p:sp>
        <p:nvSpPr>
          <p:cNvPr id="10" name="TextBox 9">
            <a:extLst>
              <a:ext uri="{FF2B5EF4-FFF2-40B4-BE49-F238E27FC236}">
                <a16:creationId xmlns:a16="http://schemas.microsoft.com/office/drawing/2014/main" id="{1D71546D-3ACF-7A42-ACC2-7B7AD71528EA}"/>
              </a:ext>
            </a:extLst>
          </p:cNvPr>
          <p:cNvSpPr txBox="1"/>
          <p:nvPr/>
        </p:nvSpPr>
        <p:spPr>
          <a:xfrm>
            <a:off x="7215188" y="6500729"/>
            <a:ext cx="4138611" cy="369332"/>
          </a:xfrm>
          <a:prstGeom prst="rect">
            <a:avLst/>
          </a:prstGeom>
          <a:noFill/>
        </p:spPr>
        <p:txBody>
          <a:bodyPr wrap="square" rtlCol="0">
            <a:spAutoFit/>
          </a:bodyPr>
          <a:lstStyle/>
          <a:p>
            <a:r>
              <a:rPr lang="en-US" dirty="0" err="1">
                <a:hlinkClick r:id="rId3"/>
              </a:rPr>
              <a:t>Akkaynak</a:t>
            </a:r>
            <a:r>
              <a:rPr lang="en-US" dirty="0">
                <a:hlinkClick r:id="rId3"/>
              </a:rPr>
              <a:t> et al. 2019 CVPR</a:t>
            </a:r>
            <a:endParaRPr lang="en-US" dirty="0"/>
          </a:p>
        </p:txBody>
      </p:sp>
    </p:spTree>
    <p:extLst>
      <p:ext uri="{BB962C8B-B14F-4D97-AF65-F5344CB8AC3E}">
        <p14:creationId xmlns:p14="http://schemas.microsoft.com/office/powerpoint/2010/main" val="1345897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5B38A-179C-8143-8E10-CEAF40DF71F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700" kern="1200" dirty="0">
                <a:solidFill>
                  <a:srgbClr val="FFFFFF"/>
                </a:solidFill>
                <a:latin typeface="+mj-lt"/>
                <a:ea typeface="+mj-ea"/>
                <a:cs typeface="+mj-cs"/>
              </a:rPr>
              <a:t>Medical imaging:</a:t>
            </a:r>
            <a:br>
              <a:rPr lang="en-US" sz="3700" kern="1200" dirty="0">
                <a:solidFill>
                  <a:srgbClr val="FFFFFF"/>
                </a:solidFill>
                <a:latin typeface="+mj-lt"/>
                <a:ea typeface="+mj-ea"/>
                <a:cs typeface="+mj-cs"/>
              </a:rPr>
            </a:br>
            <a:r>
              <a:rPr lang="en-US" sz="3700" kern="1200" dirty="0">
                <a:solidFill>
                  <a:srgbClr val="FFFFFF"/>
                </a:solidFill>
                <a:latin typeface="+mj-lt"/>
                <a:ea typeface="+mj-ea"/>
                <a:cs typeface="+mj-cs"/>
              </a:rPr>
              <a:t>classifying cancer</a:t>
            </a:r>
          </a:p>
        </p:txBody>
      </p:sp>
      <p:cxnSp>
        <p:nvCxnSpPr>
          <p:cNvPr id="16" name="Straight Connector 1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A293165-6583-9748-8F7F-2D274E75EA93}"/>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defTabSz="914400">
              <a:spcAft>
                <a:spcPts val="600"/>
              </a:spcAft>
            </a:pPr>
            <a:fld id="{23213AA6-DD48-C149-8127-3FAE32D64004}" type="slidenum">
              <a:rPr lang="en-US">
                <a:solidFill>
                  <a:srgbClr val="595959"/>
                </a:solidFill>
              </a:rPr>
              <a:pPr defTabSz="914400">
                <a:spcAft>
                  <a:spcPts val="600"/>
                </a:spcAft>
              </a:pPr>
              <a:t>7</a:t>
            </a:fld>
            <a:endParaRPr lang="en-US">
              <a:solidFill>
                <a:srgbClr val="595959"/>
              </a:solidFill>
            </a:endParaRPr>
          </a:p>
        </p:txBody>
      </p:sp>
      <p:pic>
        <p:nvPicPr>
          <p:cNvPr id="7" name="Picture 6">
            <a:extLst>
              <a:ext uri="{FF2B5EF4-FFF2-40B4-BE49-F238E27FC236}">
                <a16:creationId xmlns:a16="http://schemas.microsoft.com/office/drawing/2014/main" id="{1ABDF6A7-2C98-2E4F-8787-A27CF850DCC4}"/>
              </a:ext>
            </a:extLst>
          </p:cNvPr>
          <p:cNvPicPr>
            <a:picLocks noChangeAspect="1"/>
          </p:cNvPicPr>
          <p:nvPr/>
        </p:nvPicPr>
        <p:blipFill>
          <a:blip r:embed="rId2"/>
          <a:stretch>
            <a:fillRect/>
          </a:stretch>
        </p:blipFill>
        <p:spPr>
          <a:xfrm>
            <a:off x="6200997" y="0"/>
            <a:ext cx="4276282" cy="6858000"/>
          </a:xfrm>
          <a:prstGeom prst="rect">
            <a:avLst/>
          </a:prstGeom>
        </p:spPr>
      </p:pic>
    </p:spTree>
    <p:extLst>
      <p:ext uri="{BB962C8B-B14F-4D97-AF65-F5344CB8AC3E}">
        <p14:creationId xmlns:p14="http://schemas.microsoft.com/office/powerpoint/2010/main" val="62834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a:xfrm>
            <a:off x="838200" y="365125"/>
            <a:ext cx="10515600" cy="1325563"/>
          </a:xfrm>
        </p:spPr>
        <p:txBody>
          <a:bodyPr/>
          <a:lstStyle/>
          <a:p>
            <a:r>
              <a:rPr lang="en-US"/>
              <a:t>Landmarks in computer vision</a:t>
            </a:r>
            <a:endParaRPr lang="en-US" dirty="0"/>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a:xfrm>
            <a:off x="4038600" y="6356350"/>
            <a:ext cx="4114800" cy="365125"/>
          </a:xfrm>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a:xfrm>
            <a:off x="8610600" y="6356350"/>
            <a:ext cx="2743200" cy="365125"/>
          </a:xfrm>
        </p:spPr>
        <p:txBody>
          <a:bodyPr/>
          <a:lstStyle/>
          <a:p>
            <a:fld id="{23213AA6-DD48-C149-8127-3FAE32D64004}" type="slidenum">
              <a:rPr lang="en-US" smtClean="0"/>
              <a:t>8</a:t>
            </a:fld>
            <a:endParaRPr lang="en-US"/>
          </a:p>
        </p:txBody>
      </p:sp>
    </p:spTree>
    <p:extLst>
      <p:ext uri="{BB962C8B-B14F-4D97-AF65-F5344CB8AC3E}">
        <p14:creationId xmlns:p14="http://schemas.microsoft.com/office/powerpoint/2010/main" val="1559437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2FD2-344D-2449-B219-98D6C564CD15}"/>
              </a:ext>
            </a:extLst>
          </p:cNvPr>
          <p:cNvSpPr>
            <a:spLocks noGrp="1"/>
          </p:cNvSpPr>
          <p:nvPr>
            <p:ph type="title"/>
          </p:nvPr>
        </p:nvSpPr>
        <p:spPr/>
        <p:txBody>
          <a:bodyPr/>
          <a:lstStyle/>
          <a:p>
            <a:r>
              <a:rPr lang="en-US" dirty="0"/>
              <a:t>Camera Obscura (pinhole camera)</a:t>
            </a:r>
          </a:p>
        </p:txBody>
      </p:sp>
      <p:sp>
        <p:nvSpPr>
          <p:cNvPr id="4" name="Footer Placeholder 3">
            <a:extLst>
              <a:ext uri="{FF2B5EF4-FFF2-40B4-BE49-F238E27FC236}">
                <a16:creationId xmlns:a16="http://schemas.microsoft.com/office/drawing/2014/main" id="{B6127237-003F-9444-9A2E-3D456AB1B61D}"/>
              </a:ext>
            </a:extLst>
          </p:cNvPr>
          <p:cNvSpPr>
            <a:spLocks noGrp="1"/>
          </p:cNvSpPr>
          <p:nvPr>
            <p:ph type="ftr" sz="quarter" idx="11"/>
          </p:nvPr>
        </p:nvSpPr>
        <p:spPr/>
        <p:txBody>
          <a:bodyPr/>
          <a:lstStyle/>
          <a:p>
            <a:r>
              <a:rPr lang="en-US"/>
              <a:t>Prof. Bei Xiao  Deep Learning in Vision, CSC496, August 26, 2019</a:t>
            </a:r>
          </a:p>
        </p:txBody>
      </p:sp>
      <p:sp>
        <p:nvSpPr>
          <p:cNvPr id="5" name="Slide Number Placeholder 4">
            <a:extLst>
              <a:ext uri="{FF2B5EF4-FFF2-40B4-BE49-F238E27FC236}">
                <a16:creationId xmlns:a16="http://schemas.microsoft.com/office/drawing/2014/main" id="{8665E133-84CB-6D4F-88EC-D283F57F9D8F}"/>
              </a:ext>
            </a:extLst>
          </p:cNvPr>
          <p:cNvSpPr>
            <a:spLocks noGrp="1"/>
          </p:cNvSpPr>
          <p:nvPr>
            <p:ph type="sldNum" sz="quarter" idx="12"/>
          </p:nvPr>
        </p:nvSpPr>
        <p:spPr/>
        <p:txBody>
          <a:bodyPr/>
          <a:lstStyle/>
          <a:p>
            <a:fld id="{23213AA6-DD48-C149-8127-3FAE32D64004}" type="slidenum">
              <a:rPr lang="en-US" smtClean="0"/>
              <a:t>9</a:t>
            </a:fld>
            <a:endParaRPr lang="en-US"/>
          </a:p>
        </p:txBody>
      </p:sp>
      <p:pic>
        <p:nvPicPr>
          <p:cNvPr id="6" name="Picture 5">
            <a:extLst>
              <a:ext uri="{FF2B5EF4-FFF2-40B4-BE49-F238E27FC236}">
                <a16:creationId xmlns:a16="http://schemas.microsoft.com/office/drawing/2014/main" id="{E5273B9B-887C-AD42-8573-0205316D6516}"/>
              </a:ext>
            </a:extLst>
          </p:cNvPr>
          <p:cNvPicPr>
            <a:picLocks noChangeAspect="1"/>
          </p:cNvPicPr>
          <p:nvPr/>
        </p:nvPicPr>
        <p:blipFill>
          <a:blip r:embed="rId2"/>
          <a:stretch>
            <a:fillRect/>
          </a:stretch>
        </p:blipFill>
        <p:spPr>
          <a:xfrm>
            <a:off x="838200" y="1276872"/>
            <a:ext cx="8184776" cy="4892490"/>
          </a:xfrm>
          <a:prstGeom prst="rect">
            <a:avLst/>
          </a:prstGeom>
        </p:spPr>
      </p:pic>
    </p:spTree>
    <p:extLst>
      <p:ext uri="{BB962C8B-B14F-4D97-AF65-F5344CB8AC3E}">
        <p14:creationId xmlns:p14="http://schemas.microsoft.com/office/powerpoint/2010/main" val="10323658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4304</TotalTime>
  <Words>2123</Words>
  <Application>Microsoft Macintosh PowerPoint</Application>
  <PresentationFormat>Widescreen</PresentationFormat>
  <Paragraphs>289</Paragraphs>
  <Slides>51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Helvetica</vt:lpstr>
      <vt:lpstr>Office Theme</vt:lpstr>
      <vt:lpstr>   CSC496: Deep learning in computer vision Prof. Bei Xiao </vt:lpstr>
      <vt:lpstr>Welcome to CSC 496</vt:lpstr>
      <vt:lpstr>Overview</vt:lpstr>
      <vt:lpstr>PowerPoint Presentation</vt:lpstr>
      <vt:lpstr>Astrophysics: Imaging the black hole</vt:lpstr>
      <vt:lpstr>Fun application: remove water from underwater imaging</vt:lpstr>
      <vt:lpstr>Medical imaging: classifying cancer</vt:lpstr>
      <vt:lpstr>Landmarks in computer vision</vt:lpstr>
      <vt:lpstr>Camera Obscura (pinhole camera)</vt:lpstr>
      <vt:lpstr>Visual Neuroscience, Nobel Prize 1962 </vt:lpstr>
      <vt:lpstr>Block world Larry Roberts, 1963</vt:lpstr>
      <vt:lpstr>Block world ++ Culmination: 1970 Copy-demo at MIT</vt:lpstr>
      <vt:lpstr>Summer project: 1966</vt:lpstr>
      <vt:lpstr>Shape from shading: 1970</vt:lpstr>
      <vt:lpstr>Shape from shading: 1970</vt:lpstr>
      <vt:lpstr>Photometric stereo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AlexNet 2012</vt:lpstr>
      <vt:lpstr>PowerPoint Presentation</vt:lpstr>
      <vt:lpstr>The rise of deep learning</vt:lpstr>
      <vt:lpstr>What is deep learning? </vt:lpstr>
      <vt:lpstr>PowerPoint Presentation</vt:lpstr>
      <vt:lpstr>Why now?</vt:lpstr>
      <vt:lpstr>Ingredients for deep learning</vt:lpstr>
      <vt:lpstr>Skeptical view of current status of AI revolution (assigned reading) </vt:lpstr>
      <vt:lpstr>Who am I? </vt:lpstr>
      <vt:lpstr>Current research in Xiao Lab</vt:lpstr>
      <vt:lpstr>Pre-reqs</vt:lpstr>
      <vt:lpstr>This course is still about computer vision with an overview of on deep learning</vt:lpstr>
      <vt:lpstr>Pre-course survey: diverse backgrounds!</vt:lpstr>
      <vt:lpstr>How do I respond to this?</vt:lpstr>
      <vt:lpstr>How do you get started?</vt:lpstr>
      <vt:lpstr>Textbooks (both have online versions)</vt:lpstr>
      <vt:lpstr>Course communication</vt:lpstr>
      <vt:lpstr>What is office hour used for?</vt:lpstr>
      <vt:lpstr>Grading</vt:lpstr>
      <vt:lpstr>Late Policy</vt:lpstr>
      <vt:lpstr>Collaboration Policy</vt:lpstr>
      <vt:lpstr>Softwares</vt:lpstr>
      <vt:lpstr>Office hours  (DMTI 204)</vt:lpstr>
      <vt:lpstr>Take-home exercise</vt:lpstr>
      <vt:lpstr>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CSC496: Deep learning in computer vision Prof. Bei Xiao </dc:title>
  <dc:creator>Microsoft Office User</dc:creator>
  <cp:lastModifiedBy>Microsoft Office User</cp:lastModifiedBy>
  <cp:revision>235</cp:revision>
  <dcterms:created xsi:type="dcterms:W3CDTF">2019-08-23T17:08:49Z</dcterms:created>
  <dcterms:modified xsi:type="dcterms:W3CDTF">2019-08-26T18:17:26Z</dcterms:modified>
</cp:coreProperties>
</file>